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93" r:id="rId4"/>
    <p:sldId id="292" r:id="rId5"/>
    <p:sldId id="258" r:id="rId6"/>
    <p:sldId id="259" r:id="rId7"/>
    <p:sldId id="261" r:id="rId8"/>
    <p:sldId id="262" r:id="rId9"/>
    <p:sldId id="263" r:id="rId10"/>
    <p:sldId id="265" r:id="rId11"/>
    <p:sldId id="267" r:id="rId12"/>
    <p:sldId id="268" r:id="rId13"/>
    <p:sldId id="270" r:id="rId14"/>
    <p:sldId id="271" r:id="rId15"/>
    <p:sldId id="272" r:id="rId16"/>
    <p:sldId id="273" r:id="rId17"/>
    <p:sldId id="283" r:id="rId18"/>
    <p:sldId id="275" r:id="rId19"/>
    <p:sldId id="276" r:id="rId20"/>
    <p:sldId id="277" r:id="rId21"/>
    <p:sldId id="279" r:id="rId22"/>
    <p:sldId id="280" r:id="rId23"/>
    <p:sldId id="281" r:id="rId24"/>
    <p:sldId id="278" r:id="rId25"/>
    <p:sldId id="285" r:id="rId26"/>
    <p:sldId id="284" r:id="rId27"/>
    <p:sldId id="286" r:id="rId28"/>
    <p:sldId id="287" r:id="rId29"/>
    <p:sldId id="290" r:id="rId30"/>
    <p:sldId id="289" r:id="rId31"/>
    <p:sldId id="288" r:id="rId32"/>
    <p:sldId id="294" r:id="rId33"/>
    <p:sldId id="295" r:id="rId34"/>
    <p:sldId id="296" r:id="rId35"/>
    <p:sldId id="298" r:id="rId36"/>
    <p:sldId id="297" r:id="rId37"/>
    <p:sldId id="274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6287" autoAdjust="0"/>
  </p:normalViewPr>
  <p:slideViewPr>
    <p:cSldViewPr snapToGrid="0">
      <p:cViewPr varScale="1">
        <p:scale>
          <a:sx n="109" d="100"/>
          <a:sy n="109" d="100"/>
        </p:scale>
        <p:origin x="5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8A95A-D7CA-4C6D-971A-A49780F40C7B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4EA942-018A-4F9F-B770-711A06B42B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983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EA942-018A-4F9F-B770-711A06B42B9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581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95918.4/1333.2=71.94 mmHg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EA942-018A-4F9F-B770-711A06B42B9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148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假设血管处于舒张压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EA942-018A-4F9F-B770-711A06B42B9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826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EA942-018A-4F9F-B770-711A06B42B9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792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EA942-018A-4F9F-B770-711A06B42B9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896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EA942-018A-4F9F-B770-711A06B42B9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428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EA942-018A-4F9F-B770-711A06B42B9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203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Fsi</a:t>
            </a:r>
            <a:r>
              <a:rPr lang="zh-CN" altLang="en-US" dirty="0"/>
              <a:t>应与</a:t>
            </a:r>
            <a:r>
              <a:rPr lang="en-US" altLang="zh-CN" dirty="0"/>
              <a:t>prestress</a:t>
            </a:r>
            <a:r>
              <a:rPr lang="zh-CN" altLang="en-US" dirty="0"/>
              <a:t>单元剖分一致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EA942-018A-4F9F-B770-711A06B42B9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304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EA942-018A-4F9F-B770-711A06B42B9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991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95918.4/1333.2=71.94 mmHg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EA942-018A-4F9F-B770-711A06B42B9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6547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EA942-018A-4F9F-B770-711A06B42B9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997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EA942-018A-4F9F-B770-711A06B42B9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374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流程图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EA942-018A-4F9F-B770-711A06B42B9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42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Restart argument</a:t>
            </a:r>
          </a:p>
          <a:p>
            <a:r>
              <a:rPr lang="en-US" altLang="zh-CN" dirty="0"/>
              <a:t>Nonlinear systems argument</a:t>
            </a:r>
          </a:p>
          <a:p>
            <a:r>
              <a:rPr lang="en-US" altLang="zh-CN" dirty="0"/>
              <a:t>Linear systems argument</a:t>
            </a:r>
          </a:p>
          <a:p>
            <a:r>
              <a:rPr lang="en-US" altLang="zh-CN" dirty="0"/>
              <a:t>Time </a:t>
            </a:r>
            <a:r>
              <a:rPr lang="en-US" altLang="zh-CN" b="0" i="0" dirty="0">
                <a:solidFill>
                  <a:srgbClr val="2A2B2E"/>
                </a:solidFill>
                <a:effectLst/>
                <a:latin typeface="PingFang SC"/>
              </a:rPr>
              <a:t>integration </a:t>
            </a:r>
            <a:r>
              <a:rPr lang="en-US" altLang="zh-CN" dirty="0"/>
              <a:t>argument</a:t>
            </a:r>
          </a:p>
          <a:p>
            <a:r>
              <a:rPr lang="en-US" altLang="zh-CN" b="0" i="0" dirty="0">
                <a:solidFill>
                  <a:srgbClr val="2A2B2E"/>
                </a:solidFill>
                <a:effectLst/>
                <a:latin typeface="PingFang SC"/>
              </a:rPr>
              <a:t>Numerical quadrature</a:t>
            </a:r>
            <a:r>
              <a:rPr lang="zh-CN" altLang="en-US" b="0" i="0" dirty="0">
                <a:solidFill>
                  <a:srgbClr val="2A2B2E"/>
                </a:solidFill>
                <a:effectLst/>
                <a:latin typeface="PingFang SC"/>
              </a:rPr>
              <a:t> </a:t>
            </a:r>
            <a:r>
              <a:rPr lang="en-US" altLang="zh-CN" dirty="0"/>
              <a:t>argument</a:t>
            </a:r>
          </a:p>
          <a:p>
            <a:r>
              <a:rPr lang="en-US" altLang="zh-CN" b="0" i="0" dirty="0">
                <a:solidFill>
                  <a:srgbClr val="2A2B2E"/>
                </a:solidFill>
                <a:effectLst/>
                <a:latin typeface="PingFang SC"/>
              </a:rPr>
              <a:t>Other argument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EA942-018A-4F9F-B770-711A06B42B9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70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EA942-018A-4F9F-B770-711A06B42B9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089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EA942-018A-4F9F-B770-711A06B42B9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773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95918.4/1333.2=71.94 mmHg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EA942-018A-4F9F-B770-711A06B42B9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662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EA942-018A-4F9F-B770-711A06B42B9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891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重启参数会覆盖时间步长参数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EA942-018A-4F9F-B770-711A06B42B9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705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51F26-ED8D-579D-5574-CFB165D81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BED277-603D-A476-9A4B-2D0DD2025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BB431F-9F87-863D-6139-57E3890AD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D156-7513-47AD-818E-F6B18EF9E648}" type="datetime1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DFD155-AF20-9BA6-D04B-480E23439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3FFF12-CF0B-34CD-0BE6-EE022350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402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86611-F198-A693-E5A3-AF9A59BD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8B3FCB-66A4-9129-46A6-85F8F2B3A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F33658-F97D-23ED-094F-602206C4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5FB13-526A-430F-8E0A-91B6BCCC644E}" type="datetime1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B3CEF4-D2B2-1DD8-C92B-22CDA06CE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DDB954-535D-F87F-C532-B16EDF21A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21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7C83A70-5DF9-C099-4255-CB80288DF0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0459090-8BE7-F80F-B997-5A8AEF42B9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B78454-338E-8159-2477-23C929A6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42172-F338-4FD3-88E2-39C990F3FD0F}" type="datetime1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479C67-AD0A-94F2-E36B-CF4CE4EC1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FCDEC4-5CA4-A6CF-D404-883AC5E2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545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659078-989E-765A-B35D-79D828A7B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9AD359-FF56-BA14-D808-E65E20CFC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0B5C89-8329-C244-CCB6-1239613CF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1C2A0-4248-4D60-AB64-8BADAA7C650E}" type="datetime1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3DD4C8-9F63-120C-A05E-4D557B0BC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E866E-E721-712E-1C6A-10D3AD175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500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F2017-C666-FACC-95F2-637EB322B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543F8B-86FC-738E-DF7D-A52374CE8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CD1E13-C33A-6F0A-04C3-605EA3443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A0B7-44C8-487B-B6CF-B37D941AC8DD}" type="datetime1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6EC036-E5D7-2755-B42D-B65D2867E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8E9966-46F2-B6CF-842E-E36659E8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355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4F9BF-369F-3D3F-CE8E-7DE42E07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18507-0F6C-B44D-0A4D-FCA16F4274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459260-3181-888B-EAEF-44496629A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39A6B9-194B-EEFD-91DF-77CDCDC54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EC525-DF7A-4524-9B15-D8726338A0B0}" type="datetime1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98160B-3544-9567-584B-2FBCD6F55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4477FA-FE5B-8E84-8B0E-70CE0B7F8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338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835519-3A48-433D-B198-A612EE341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DF048A-9E9D-8EF1-3FE1-867C6526C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2D5D34-8D34-65EB-9CDD-8685B0326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8D049F0-2935-F60E-09C1-A14A6BA1E9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AA4DC6-B1FB-E14E-834D-F209D92B74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9F65D54-FBEC-EF86-E30F-20F52FC58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A9A29-0BCB-4691-AD88-7D06471B7DCB}" type="datetime1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66C5A00-108F-9024-935B-3024CE1A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E5320D-5E88-EA49-1A0F-4B81DB75B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452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1EC68D-E024-F6E4-2743-2F86DB060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761DE6-7C02-66AA-4847-82C49CCDB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4607E-29D4-435C-86F5-BF1F13981B92}" type="datetime1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12930B9-96BE-43EE-C405-85ECF1A44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D19EA6-0E77-90C0-4BFE-A04F11772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434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FD39BC-C3BA-CE44-6EF8-4118ACF5E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1ACE-CEC9-40B5-94CE-90CB28A0DEB8}" type="datetime1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366F1B0-7D99-7424-11DC-064752D20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DD5D11-B00D-E0D4-99B4-F95210433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279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C06A7-56D9-9DE2-1082-1E147CCE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E49891-F912-4F04-C454-87EF38C9E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D5C481-84E5-EB0E-2356-7AC5E0791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E69DDB-F128-9538-D394-7CCEABDC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E776-2FBF-4F60-B594-5B340CF771F2}" type="datetime1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8F9A24-E322-3685-8C2A-55AAABCB4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AF6878-4501-5D7A-3E3F-DDFF7BFFD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985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6F8EE-46D4-C646-B72A-F9EC7E88D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DBDE74-C455-BFB2-F8F5-64EE68903E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EB4D04-EF93-B2E9-E1B3-777D036D9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1CB8DC-BD97-8F7C-F49C-75704536E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8932-4B32-4705-AF4F-7D43102835BE}" type="datetime1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0FA82E-E577-413E-60EC-5BB9542D3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D01585-E3A0-CF89-117A-D1F2BA03C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748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2E3E8D9-E12B-A83E-79AE-E421B01C9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7E376A-D9D9-812D-3754-0A41F05F1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A10A0D-AC97-6A82-6860-85365D7E1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E3727-C6EE-4DD6-94A4-1CC04DE85C06}" type="datetime1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693313-A041-5ACE-E52D-F8E4D6B6D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6A9CE2-9EEE-C417-229F-7C5AABD6F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CA299-2A7C-4D8E-B850-F2C6BBEED5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99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media" Target="../media/media4.avi"/><Relationship Id="rId7" Type="http://schemas.openxmlformats.org/officeDocument/2006/relationships/image" Target="../media/image46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avi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D9694-58BB-87BE-575C-81A5C1133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5608"/>
            <a:ext cx="9144000" cy="238760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FSI Simulation 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pipeline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D89287-7DC4-46FD-311B-71086AB2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140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9622E4-5E5A-74B2-78EE-938611270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CFD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D0F09C-548F-BE44-6D67-0EE993B75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Post-cfd-linear2steady (optional):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B090AF-85B7-F102-AD48-F8313848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72" y="2683133"/>
            <a:ext cx="3733800" cy="8953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EBD8CBA-B4CE-5089-0E2F-DB69C7EA969F}"/>
              </a:ext>
            </a:extLst>
          </p:cNvPr>
          <p:cNvSpPr txBox="1"/>
          <p:nvPr/>
        </p:nvSpPr>
        <p:spPr>
          <a:xfrm>
            <a:off x="951062" y="2428543"/>
            <a:ext cx="2076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741366-92EF-6C30-5C29-B7E363F39DAD}"/>
              </a:ext>
            </a:extLst>
          </p:cNvPr>
          <p:cNvSpPr txBox="1"/>
          <p:nvPr/>
        </p:nvSpPr>
        <p:spPr>
          <a:xfrm>
            <a:off x="5179444" y="2500938"/>
            <a:ext cx="62872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Repartition the mesh:</a:t>
            </a:r>
            <a:endParaRPr lang="en-US" altLang="zh-CN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necessary files: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 files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preprocessor_cmd.h5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specify the number of CPUs for postprocessing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7BEDC3C-1D1B-850D-F8AD-7F966006A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418" y="4260789"/>
            <a:ext cx="2486025" cy="158115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5F75DEA-DCED-A1A9-D802-556CC4B7DC31}"/>
              </a:ext>
            </a:extLst>
          </p:cNvPr>
          <p:cNvSpPr txBox="1"/>
          <p:nvPr/>
        </p:nvSpPr>
        <p:spPr>
          <a:xfrm>
            <a:off x="5179444" y="4039431"/>
            <a:ext cx="6901574" cy="253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Visualize the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necessary files:  epart.h5, node_mapping_p.h5, node_mapping_v.h5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altLang="zh-CN" dirty="0" err="1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ppart</a:t>
            </a:r>
            <a:r>
              <a:rPr lang="en-US" altLang="zh-CN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folder (postprocessing mesh partitioning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generated hdf5 files), solution files, solver_cmd.h5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the solution files to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vtk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files, from time step 0 to 9000,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with incremental step being 50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8B2649-BFEE-42FB-8E98-C1F046EB8F13}"/>
              </a:ext>
            </a:extLst>
          </p:cNvPr>
          <p:cNvSpPr txBox="1"/>
          <p:nvPr/>
        </p:nvSpPr>
        <p:spPr>
          <a:xfrm>
            <a:off x="1074707" y="2293606"/>
            <a:ext cx="3151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prepostprocess-cpu.sh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9EF0F6-CB9E-FB6A-1262-18F3949D9DFF}"/>
              </a:ext>
            </a:extLst>
          </p:cNvPr>
          <p:cNvSpPr txBox="1"/>
          <p:nvPr/>
        </p:nvSpPr>
        <p:spPr>
          <a:xfrm>
            <a:off x="1093289" y="3885542"/>
            <a:ext cx="3151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post-fsi.sh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ECEE35-6B8A-75E1-7E37-373C15771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288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05B4C0-20EB-3BD6-C48D-B9F22C585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CFD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EFE763-4B63-E1A0-BFDC-8D84FF702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591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CFD-linear2steady (optional):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4" name="vel_2">
            <a:hlinkClick r:id="" action="ppaction://media"/>
            <a:extLst>
              <a:ext uri="{FF2B5EF4-FFF2-40B4-BE49-F238E27FC236}">
                <a16:creationId xmlns:a16="http://schemas.microsoft.com/office/drawing/2014/main" id="{FFA9367D-FE66-66A8-5508-7FAD9A2C94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1049" y="2334584"/>
            <a:ext cx="5451475" cy="43513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52B6068-CCDB-6F26-1929-56F561773A8B}"/>
              </a:ext>
            </a:extLst>
          </p:cNvPr>
          <p:cNvSpPr txBox="1"/>
          <p:nvPr/>
        </p:nvSpPr>
        <p:spPr>
          <a:xfrm>
            <a:off x="6979456" y="3091328"/>
            <a:ext cx="4230736" cy="2951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the flow solver runs successfully, there will be a steady-state solution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 we can run the solver to solve for the pulsatile inflow and RCR outlet boundary </a:t>
            </a:r>
          </a:p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B170AA-511A-EE01-AB24-F6C02917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19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49150-6560-2430-707E-39445D48B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CFD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829100-758D-D6EA-9CDA-CD148D4ED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CFD-unsteady: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1CB26B-8E03-653E-AB16-9F2F97FF2E7D}"/>
              </a:ext>
            </a:extLst>
          </p:cNvPr>
          <p:cNvSpPr txBox="1"/>
          <p:nvPr/>
        </p:nvSpPr>
        <p:spPr>
          <a:xfrm>
            <a:off x="1466491" y="3167463"/>
            <a:ext cx="8807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upper stage, we get the steady-state solution recorded and we rename the solution files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EA2955-F7B9-9A78-700C-BCA8CBA06DFB}"/>
              </a:ext>
            </a:extLst>
          </p:cNvPr>
          <p:cNvSpPr txBox="1"/>
          <p:nvPr/>
        </p:nvSpPr>
        <p:spPr>
          <a:xfrm>
            <a:off x="1466491" y="3562870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(Assume the last step index is 12850)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EBCAF56-24EB-A069-A048-8563911F9A93}"/>
              </a:ext>
            </a:extLst>
          </p:cNvPr>
          <p:cNvSpPr txBox="1"/>
          <p:nvPr/>
        </p:nvSpPr>
        <p:spPr>
          <a:xfrm>
            <a:off x="1368189" y="5528389"/>
            <a:ext cx="9003821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make sure necessary files: apart folder (</a:t>
            </a:r>
            <a:r>
              <a:rPr lang="en-US" altLang="zh-CN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mesh partitioning generated hdf5 files)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71F6C88-709A-5C2A-1DA5-6197D8BCF6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" r="-1"/>
          <a:stretch/>
        </p:blipFill>
        <p:spPr>
          <a:xfrm>
            <a:off x="1617451" y="6121400"/>
            <a:ext cx="3532157" cy="190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07E313-2253-7F56-E463-FD047413C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451" y="4146888"/>
            <a:ext cx="3533775" cy="1362075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6353D6-BDD6-EC57-2025-3BE3BDB9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652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0A7EB1F-F43E-9A0F-B133-3F874E9AB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07" y="3578225"/>
            <a:ext cx="6400800" cy="29146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ED49150-6560-2430-707E-39445D48B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CFD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829100-758D-D6EA-9CDA-CD148D4ED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CFD-unsteady:</a:t>
            </a:r>
          </a:p>
          <a:p>
            <a:pPr lvl="1">
              <a:lnSpc>
                <a:spcPct val="150000"/>
              </a:lnSpc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Slove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-unsteady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98F22A3-0FF8-53BA-8C37-2662FB6C25D7}"/>
              </a:ext>
            </a:extLst>
          </p:cNvPr>
          <p:cNvSpPr/>
          <p:nvPr/>
        </p:nvSpPr>
        <p:spPr>
          <a:xfrm>
            <a:off x="1639019" y="5986552"/>
            <a:ext cx="5098211" cy="5063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B81272E-3080-81D5-F950-2C2F139FCF08}"/>
              </a:ext>
            </a:extLst>
          </p:cNvPr>
          <p:cNvSpPr txBox="1"/>
          <p:nvPr/>
        </p:nvSpPr>
        <p:spPr>
          <a:xfrm>
            <a:off x="8462513" y="3493844"/>
            <a:ext cx="2891287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10121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result of the last steady stage is taken as the initial value of unsteady analysis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E3FCC331-F3BB-F662-00DC-7F942F5C457E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6737230" y="4138380"/>
            <a:ext cx="1725283" cy="2101334"/>
          </a:xfrm>
          <a:prstGeom prst="bentConnector3">
            <a:avLst>
              <a:gd name="adj1" fmla="val 81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85826BC6-3CA9-715A-0D65-4542700F5521}"/>
              </a:ext>
            </a:extLst>
          </p:cNvPr>
          <p:cNvSpPr/>
          <p:nvPr/>
        </p:nvSpPr>
        <p:spPr>
          <a:xfrm>
            <a:off x="8462513" y="3559444"/>
            <a:ext cx="2751827" cy="12234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9F9626-C56E-570B-CCC3-B2E469777628}"/>
              </a:ext>
            </a:extLst>
          </p:cNvPr>
          <p:cNvSpPr txBox="1"/>
          <p:nvPr/>
        </p:nvSpPr>
        <p:spPr>
          <a:xfrm>
            <a:off x="1570007" y="3121223"/>
            <a:ext cx="184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cfd-unsteady.sh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A09541-070A-4C5F-9697-BE1169A1E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009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208451B-B569-1CCE-CF3E-9E19457AE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6" y="2201052"/>
            <a:ext cx="4232280" cy="449868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BE0FA44-4F61-44BB-A722-379BC213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CFD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07C092-7AAE-EC42-EF3D-D0BA035F7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185"/>
            <a:ext cx="10515600" cy="456598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CFD-unsteady: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4BB3F2-1513-57BD-9A87-9D071E1F3D40}"/>
              </a:ext>
            </a:extLst>
          </p:cNvPr>
          <p:cNvSpPr txBox="1"/>
          <p:nvPr/>
        </p:nvSpPr>
        <p:spPr>
          <a:xfrm>
            <a:off x="5008111" y="2026205"/>
            <a:ext cx="159480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inflow_type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inflow_file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E86BF8-2E69-4838-F308-4BE111AAA453}"/>
              </a:ext>
            </a:extLst>
          </p:cNvPr>
          <p:cNvSpPr txBox="1"/>
          <p:nvPr/>
        </p:nvSpPr>
        <p:spPr>
          <a:xfrm>
            <a:off x="6523404" y="2026205"/>
            <a:ext cx="52068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012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600" b="0" i="0" dirty="0">
                <a:solidFill>
                  <a:srgbClr val="10121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inlet flow is defined fluctuant pulsatile flow</a:t>
            </a:r>
          </a:p>
          <a:p>
            <a:endParaRPr lang="en-US" altLang="zh-CN" sz="1600" dirty="0">
              <a:solidFill>
                <a:srgbClr val="1012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solidFill>
                  <a:srgbClr val="1012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specifies the inflow in terms of </a:t>
            </a:r>
            <a:r>
              <a:rPr lang="en-US" altLang="zh-CN" sz="1600" dirty="0" err="1">
                <a:solidFill>
                  <a:srgbClr val="1012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</a:t>
            </a:r>
            <a:r>
              <a:rPr lang="en-US" altLang="zh-CN" sz="1600" dirty="0">
                <a:solidFill>
                  <a:srgbClr val="1012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series by reading files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CB854E-120A-8D9A-DEE2-73B799BCC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440" y="1561357"/>
            <a:ext cx="6725589" cy="181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2332498-B3E4-0B6B-A676-482A299F0E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977" y="3233990"/>
            <a:ext cx="5980521" cy="295114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7CA1E0-D626-F1B8-3FFC-6DEB33C67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5F4244-51DA-0030-C196-F1356E0A7F99}"/>
              </a:ext>
            </a:extLst>
          </p:cNvPr>
          <p:cNvSpPr txBox="1"/>
          <p:nvPr/>
        </p:nvSpPr>
        <p:spPr>
          <a:xfrm>
            <a:off x="501817" y="1891821"/>
            <a:ext cx="3509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Eg.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multiple_inlets_inflow_fourier_series2.txt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565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C50819-A43D-B94F-ED9D-E20336B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CFD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A10533-34CA-C417-255A-B08AEE7FF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CFD-unsteady: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77ADE2-CD3F-1FD8-715A-2E307156AFD2}"/>
              </a:ext>
            </a:extLst>
          </p:cNvPr>
          <p:cNvSpPr txBox="1"/>
          <p:nvPr/>
        </p:nvSpPr>
        <p:spPr>
          <a:xfrm>
            <a:off x="1108637" y="2892480"/>
            <a:ext cx="15948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lpn_file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6BBAA4-9AF8-0990-03D9-698C685A1C55}"/>
              </a:ext>
            </a:extLst>
          </p:cNvPr>
          <p:cNvSpPr txBox="1"/>
          <p:nvPr/>
        </p:nvSpPr>
        <p:spPr>
          <a:xfrm>
            <a:off x="2623930" y="2892480"/>
            <a:ext cx="3583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012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defines the LPN data for the outlets. </a:t>
            </a:r>
          </a:p>
          <a:p>
            <a:endParaRPr lang="en-US" altLang="zh-CN" dirty="0">
              <a:solidFill>
                <a:srgbClr val="1012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7D39C1-1BA1-C283-EA53-720CF28A1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11" y="2538437"/>
            <a:ext cx="2681211" cy="22103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CA083DF-BEB3-43AD-1A5A-BE23EBB81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58" y="3753760"/>
            <a:ext cx="4333875" cy="138112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81BFFD-4C0B-D6DF-CB10-10D5F13C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489" y="2346070"/>
            <a:ext cx="5036748" cy="293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C3DA25-749B-A733-8500-F33978A7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E2EC46-A05B-C829-8D47-7CEC37BAE5F8}"/>
              </a:ext>
            </a:extLst>
          </p:cNvPr>
          <p:cNvSpPr txBox="1"/>
          <p:nvPr/>
        </p:nvSpPr>
        <p:spPr>
          <a:xfrm>
            <a:off x="1178611" y="3338508"/>
            <a:ext cx="1773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Eg.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lpn_rcr_input2.txt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494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38B23A5-5A76-68AE-21B0-972ADFE9E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277" y="2105514"/>
            <a:ext cx="5429250" cy="4000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29DE9DA-17D8-7D8F-6B0C-6CCD9CEEE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CFD ANALYSIS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05AEDA-C36F-4867-7DD0-792C22973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70345"/>
            <a:ext cx="5429250" cy="4000500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79C01237-D27B-49DB-8C44-1A167762841E}"/>
              </a:ext>
            </a:extLst>
          </p:cNvPr>
          <p:cNvSpPr/>
          <p:nvPr/>
        </p:nvSpPr>
        <p:spPr>
          <a:xfrm>
            <a:off x="10181492" y="5301761"/>
            <a:ext cx="184639" cy="19343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02E7924-A8AD-2636-947F-E9AC6525BCDA}"/>
              </a:ext>
            </a:extLst>
          </p:cNvPr>
          <p:cNvSpPr txBox="1"/>
          <p:nvPr/>
        </p:nvSpPr>
        <p:spPr>
          <a:xfrm>
            <a:off x="6978895" y="1458989"/>
            <a:ext cx="6097464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2A2B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Observe the outlet pressure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FAF29EB-58DD-A790-9F08-E80F6696F872}"/>
              </a:ext>
            </a:extLst>
          </p:cNvPr>
          <p:cNvSpPr txBox="1"/>
          <p:nvPr/>
        </p:nvSpPr>
        <p:spPr>
          <a:xfrm>
            <a:off x="9092242" y="5930112"/>
            <a:ext cx="2857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0" i="0" dirty="0">
                <a:solidFill>
                  <a:srgbClr val="10121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of flow field at this time is taken as the boundary condition of wall prestressing generation and initial condition of FSI analysis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16202DC-D303-2F91-5373-FB4875EBF6AB}"/>
              </a:ext>
            </a:extLst>
          </p:cNvPr>
          <p:cNvCxnSpPr>
            <a:cxnSpLocks/>
          </p:cNvCxnSpPr>
          <p:nvPr/>
        </p:nvCxnSpPr>
        <p:spPr>
          <a:xfrm>
            <a:off x="10273811" y="5495192"/>
            <a:ext cx="0" cy="5099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16C361A-85DE-693C-1BC5-8E98B6D43786}"/>
              </a:ext>
            </a:extLst>
          </p:cNvPr>
          <p:cNvSpPr txBox="1"/>
          <p:nvPr/>
        </p:nvSpPr>
        <p:spPr>
          <a:xfrm>
            <a:off x="10366131" y="5213461"/>
            <a:ext cx="17335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u="none" strike="noStrike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diastolic pressure 72.80 mmHg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F179A0A-F2F2-157D-95F7-2B2DF913C598}"/>
              </a:ext>
            </a:extLst>
          </p:cNvPr>
          <p:cNvSpPr txBox="1"/>
          <p:nvPr/>
        </p:nvSpPr>
        <p:spPr>
          <a:xfrm>
            <a:off x="6420929" y="6141183"/>
            <a:ext cx="26713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 this index is 6150, and the corresponding time is 5.3259s )</a:t>
            </a:r>
            <a:endParaRPr lang="zh-CN" alt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F1AE43-62F2-28D6-7F08-C31FB9AFF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851" y="5944066"/>
            <a:ext cx="523948" cy="1619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4BF7E4-81D1-A7D5-81A3-BCD2DEFA4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429000"/>
            <a:ext cx="295316" cy="10193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DDE0AC-51FD-C1A2-E95B-734CAAA571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3568" y="3407813"/>
            <a:ext cx="284049" cy="13255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B7A6793-C519-3F04-78CE-E3C159370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135" y="5944066"/>
            <a:ext cx="523948" cy="161948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58C3FEC-155E-ED6E-E8E6-1C19828F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955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el3">
            <a:hlinkClick r:id="" action="ppaction://media"/>
            <a:extLst>
              <a:ext uri="{FF2B5EF4-FFF2-40B4-BE49-F238E27FC236}">
                <a16:creationId xmlns:a16="http://schemas.microsoft.com/office/drawing/2014/main" id="{54D61D2E-BF81-76DA-CAA2-7C46A7141E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3326" y="1960562"/>
            <a:ext cx="5741987" cy="43513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0B9537C-36E8-898E-3251-B2881DBC6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CFD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0DEF4B-6A54-B502-2026-A9F8A9F4A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CFD-unsteady:</a:t>
            </a: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1BA89C-54B4-55AF-9B62-FF0361BFF677}"/>
              </a:ext>
            </a:extLst>
          </p:cNvPr>
          <p:cNvSpPr txBox="1"/>
          <p:nvPr/>
        </p:nvSpPr>
        <p:spPr>
          <a:xfrm>
            <a:off x="7887460" y="3603171"/>
            <a:ext cx="3161211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whether the flow field obtained by CFD analysis conforms to physics.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79508A9-4DEE-A0CA-87EA-EBCBBD97D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70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B1E24837-198E-A721-9A06-FF8EA087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540" y="3726651"/>
            <a:ext cx="7696200" cy="9144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1F80749-CD8F-55DA-2CC0-7882EBA2D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WALL PRESTRESS GENERATION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581C8-23CE-7501-7D0C-FA7AFC1F3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Preprocessor :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C9CEE99-E5E4-CEC0-4831-4CC34F6E20D5}"/>
              </a:ext>
            </a:extLst>
          </p:cNvPr>
          <p:cNvSpPr txBox="1"/>
          <p:nvPr/>
        </p:nvSpPr>
        <p:spPr>
          <a:xfrm>
            <a:off x="1086298" y="4804768"/>
            <a:ext cx="15059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fsiBC_type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cpu_size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40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is_Reload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98CAEF-2B92-B09E-B377-2824AD8C86E4}"/>
              </a:ext>
            </a:extLst>
          </p:cNvPr>
          <p:cNvSpPr txBox="1"/>
          <p:nvPr/>
        </p:nvSpPr>
        <p:spPr>
          <a:xfrm>
            <a:off x="2571063" y="4804767"/>
            <a:ext cx="9283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variables in the fluid subdomain is fixed so that one can solve the wall mechanics for prestress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be the same as the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size used for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cfd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analysis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whether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cpu_size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compatible with prior partition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DE100B9-E5B2-0CBD-0AC4-EF6DFA195FD5}"/>
              </a:ext>
            </a:extLst>
          </p:cNvPr>
          <p:cNvSpPr txBox="1"/>
          <p:nvPr/>
        </p:nvSpPr>
        <p:spPr>
          <a:xfrm>
            <a:off x="1086298" y="2646824"/>
            <a:ext cx="100194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necessary files:  mesh files, epart.h5 and npart.h5 from previous CFD analysis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18346E-17CC-1FC1-3B60-90C402B74A2F}"/>
              </a:ext>
            </a:extLst>
          </p:cNvPr>
          <p:cNvSpPr txBox="1"/>
          <p:nvPr/>
        </p:nvSpPr>
        <p:spPr>
          <a:xfrm>
            <a:off x="1086298" y="3175321"/>
            <a:ext cx="274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preprocess_prestress.sh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88F4A9F-A4E4-D8D8-139E-CA2DFAFD58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" t="-15325" b="-1"/>
          <a:stretch/>
        </p:blipFill>
        <p:spPr>
          <a:xfrm>
            <a:off x="3483429" y="2046096"/>
            <a:ext cx="3663178" cy="38446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7AE5931-8273-F6F0-12CF-98E110274687}"/>
              </a:ext>
            </a:extLst>
          </p:cNvPr>
          <p:cNvSpPr/>
          <p:nvPr/>
        </p:nvSpPr>
        <p:spPr>
          <a:xfrm>
            <a:off x="2995008" y="4044871"/>
            <a:ext cx="1175657" cy="2374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03B2994-510A-1187-5583-CAB526253E25}"/>
              </a:ext>
            </a:extLst>
          </p:cNvPr>
          <p:cNvSpPr/>
          <p:nvPr/>
        </p:nvSpPr>
        <p:spPr>
          <a:xfrm>
            <a:off x="7603607" y="4044870"/>
            <a:ext cx="1293133" cy="2374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BDE2AAC5-295C-3499-0737-BFDF8E37B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468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E1A66-5D48-FA4E-B5B2-2975207E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WALL PRESTRESS GENERATION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4B1DE5-E31D-23E8-CEFA-B1873C33B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Prestress 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7AFE2C-7997-99A8-A501-57F6F05881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00"/>
          <a:stretch/>
        </p:blipFill>
        <p:spPr>
          <a:xfrm>
            <a:off x="1677880" y="3730069"/>
            <a:ext cx="3933825" cy="36430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6B0C9EC-0B28-C127-3EF3-265E5D1178F5}"/>
              </a:ext>
            </a:extLst>
          </p:cNvPr>
          <p:cNvSpPr/>
          <p:nvPr/>
        </p:nvSpPr>
        <p:spPr>
          <a:xfrm>
            <a:off x="1534198" y="3674853"/>
            <a:ext cx="4077507" cy="4313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CEDA28-3F4B-F292-D9C6-362E5E0962CE}"/>
              </a:ext>
            </a:extLst>
          </p:cNvPr>
          <p:cNvSpPr txBox="1"/>
          <p:nvPr/>
        </p:nvSpPr>
        <p:spPr>
          <a:xfrm>
            <a:off x="7697518" y="3722420"/>
            <a:ext cx="3131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the material properties set in the CFD analysis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B819CD-3529-8589-2389-ED79F5E7E61A}"/>
              </a:ext>
            </a:extLst>
          </p:cNvPr>
          <p:cNvSpPr/>
          <p:nvPr/>
        </p:nvSpPr>
        <p:spPr>
          <a:xfrm>
            <a:off x="1534198" y="4891912"/>
            <a:ext cx="4077507" cy="14610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45CE2B7-3286-87BC-06A4-21D2C549A1F2}"/>
              </a:ext>
            </a:extLst>
          </p:cNvPr>
          <p:cNvSpPr/>
          <p:nvPr/>
        </p:nvSpPr>
        <p:spPr>
          <a:xfrm>
            <a:off x="7595305" y="3681283"/>
            <a:ext cx="3200489" cy="7286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2DD12F85-F258-7EE0-48FE-24BB0F38BC7E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5611705" y="3890514"/>
            <a:ext cx="1983600" cy="155072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0A28836B-0F96-E533-7F37-95077D322045}"/>
              </a:ext>
            </a:extLst>
          </p:cNvPr>
          <p:cNvSpPr txBox="1"/>
          <p:nvPr/>
        </p:nvSpPr>
        <p:spPr>
          <a:xfrm>
            <a:off x="7747972" y="4979680"/>
            <a:ext cx="3047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of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-unsteady analysis saved as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SOL_re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C84413-3544-FAE8-6954-81EDF218A5C0}"/>
              </a:ext>
            </a:extLst>
          </p:cNvPr>
          <p:cNvSpPr/>
          <p:nvPr/>
        </p:nvSpPr>
        <p:spPr>
          <a:xfrm>
            <a:off x="7645760" y="4900213"/>
            <a:ext cx="2882882" cy="8195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B30FFEE-4AD5-E6FF-F728-72F2B69CF9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6" r="6727"/>
          <a:stretch/>
        </p:blipFill>
        <p:spPr>
          <a:xfrm>
            <a:off x="1885004" y="4953925"/>
            <a:ext cx="3669193" cy="1384948"/>
          </a:xfrm>
          <a:prstGeom prst="rect">
            <a:avLst/>
          </a:prstGeom>
        </p:spPr>
      </p:pic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D70CDFE2-E926-71C2-4FCD-358A659DA9A0}"/>
              </a:ext>
            </a:extLst>
          </p:cNvPr>
          <p:cNvCxnSpPr>
            <a:stCxn id="10" idx="3"/>
            <a:endCxn id="23" idx="1"/>
          </p:cNvCxnSpPr>
          <p:nvPr/>
        </p:nvCxnSpPr>
        <p:spPr>
          <a:xfrm flipV="1">
            <a:off x="5611705" y="5309968"/>
            <a:ext cx="2034055" cy="3124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A4501445-DB85-F361-F377-92FF2035A65A}"/>
              </a:ext>
            </a:extLst>
          </p:cNvPr>
          <p:cNvSpPr txBox="1"/>
          <p:nvPr/>
        </p:nvSpPr>
        <p:spPr>
          <a:xfrm>
            <a:off x="1431985" y="3169205"/>
            <a:ext cx="6409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the material_model.h5 solver_cmd.h5 from the CFD analysis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5A1F947-5ADA-1586-627A-60AE0F96DFC1}"/>
              </a:ext>
            </a:extLst>
          </p:cNvPr>
          <p:cNvSpPr txBox="1"/>
          <p:nvPr/>
        </p:nvSpPr>
        <p:spPr>
          <a:xfrm>
            <a:off x="1534198" y="4381029"/>
            <a:ext cx="6158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and rename the SOL to the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SOL_re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the CFD analysis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96622C-88EE-1AA4-240E-FB72A79EC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237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FB9D6-E609-63ED-704A-0E227C993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C22107-4E67-26B5-B34D-AC8F06E68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8864" y="2206887"/>
            <a:ext cx="6087386" cy="465111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CFD ANALYSIS</a:t>
            </a: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WALL PRESTRESS GENERATION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FSI ANALYSIS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2EEEC6-0EB7-0F7D-F214-0F5D9E8B3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105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A15EB33-1563-A53A-C189-91285CAFF0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8"/>
          <a:stretch/>
        </p:blipFill>
        <p:spPr>
          <a:xfrm>
            <a:off x="713731" y="3272942"/>
            <a:ext cx="5629275" cy="20764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CD2A30D-0913-11F7-F6CB-7B937B12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WALL PRESTRESS GENERATION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67E881-923D-8883-CC0D-D9E4F6FEF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Prestress </a:t>
            </a: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A4582F1-0F4D-B416-868E-D1EB4988882E}"/>
              </a:ext>
            </a:extLst>
          </p:cNvPr>
          <p:cNvSpPr txBox="1"/>
          <p:nvPr/>
        </p:nvSpPr>
        <p:spPr>
          <a:xfrm>
            <a:off x="1086600" y="2581981"/>
            <a:ext cx="274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prestress.sh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C281D8-8FEE-47B3-679F-8F74630058FF}"/>
              </a:ext>
            </a:extLst>
          </p:cNvPr>
          <p:cNvSpPr txBox="1"/>
          <p:nvPr/>
        </p:nvSpPr>
        <p:spPr>
          <a:xfrm>
            <a:off x="6637572" y="2910784"/>
            <a:ext cx="21713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prestress_disp_tol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init_step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fina_time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altLang="zh-CN" sz="1600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b="0" i="0" dirty="0" err="1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is_record_sol</a:t>
            </a:r>
            <a:endParaRPr lang="en-US" altLang="zh-CN" sz="1600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is_backward_Euler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2CA77B-7785-1926-1980-D0ADFF063DFC}"/>
              </a:ext>
            </a:extLst>
          </p:cNvPr>
          <p:cNvSpPr txBox="1"/>
          <p:nvPr/>
        </p:nvSpPr>
        <p:spPr>
          <a:xfrm>
            <a:off x="8434105" y="2895488"/>
            <a:ext cx="37082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determines the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stoping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criterion for the fixed-point iteration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sets the time step size. As we are driving for a steady-state solution, it is recommended to make the time step large.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the end time of simulation</a:t>
            </a:r>
            <a:endParaRPr lang="en-US" altLang="zh-CN" sz="1600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tells the wall solver if we want to save the solution files</a:t>
            </a:r>
            <a:r>
              <a:rPr lang="en-US" altLang="zh-CN" sz="1600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endParaRPr lang="en-US" altLang="zh-CN" sz="1600" dirty="0">
              <a:solidFill>
                <a:srgbClr val="24292F"/>
              </a:solidFill>
              <a:latin typeface="-apple-system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recommended to test between the Backward Euler method and Generalized alpha method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DA29F88-C1E8-710D-4C08-76B583DA2984}"/>
              </a:ext>
            </a:extLst>
          </p:cNvPr>
          <p:cNvSpPr/>
          <p:nvPr/>
        </p:nvSpPr>
        <p:spPr>
          <a:xfrm>
            <a:off x="838201" y="3796938"/>
            <a:ext cx="3211286" cy="322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4C71B49-ABCC-851F-A60C-072372308347}"/>
              </a:ext>
            </a:extLst>
          </p:cNvPr>
          <p:cNvSpPr/>
          <p:nvPr/>
        </p:nvSpPr>
        <p:spPr>
          <a:xfrm>
            <a:off x="809330" y="4311168"/>
            <a:ext cx="2778602" cy="134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1D0A421-5BC5-15EF-5060-148800272D14}"/>
              </a:ext>
            </a:extLst>
          </p:cNvPr>
          <p:cNvSpPr txBox="1"/>
          <p:nvPr/>
        </p:nvSpPr>
        <p:spPr>
          <a:xfrm>
            <a:off x="1086600" y="5435522"/>
            <a:ext cx="4555326" cy="786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the wall solver runs successfully, it will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the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ps_data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folder and prestress_pxxxxx.h5 files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95D42C-DFE8-E098-A564-7CF113D0A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073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6DBC5-9C95-8F27-240C-3D41037A9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WALL PRESTRESS GENERATION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02C28E-3C58-77F1-FF26-79CA96181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Post-prestress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C7FCA6-7E9B-F95B-3EB7-066CD1D6B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7" y="2868114"/>
            <a:ext cx="3705225" cy="8953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9540B63-753A-0DF8-D1F6-FD45FB787869}"/>
              </a:ext>
            </a:extLst>
          </p:cNvPr>
          <p:cNvSpPr txBox="1"/>
          <p:nvPr/>
        </p:nvSpPr>
        <p:spPr>
          <a:xfrm>
            <a:off x="5179444" y="2500938"/>
            <a:ext cx="62872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Repartition the mesh:</a:t>
            </a:r>
            <a:endParaRPr lang="en-US" altLang="zh-CN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necessary files: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 files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preprocessor_cmd.h5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specify the number of CPUs for postprocessing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D54E7D-6C94-65A9-5AB9-C6EC4D1F314B}"/>
              </a:ext>
            </a:extLst>
          </p:cNvPr>
          <p:cNvSpPr txBox="1"/>
          <p:nvPr/>
        </p:nvSpPr>
        <p:spPr>
          <a:xfrm>
            <a:off x="5179444" y="4039431"/>
            <a:ext cx="6901574" cy="253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Visualize the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necessary files:  epart.h5, node_mapping_p.h5, node_mapping_v.h5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altLang="zh-CN" dirty="0" err="1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ppart</a:t>
            </a:r>
            <a:r>
              <a:rPr lang="en-US" altLang="zh-CN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folder (postprocessing mesh partitioning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generated hdf5 files), solution files, solver_cmd.h5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the solution files to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vtk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files, from time step 50 to 8350,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with incremental step being 50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D0644D-A90C-88FC-54AE-080F766FE061}"/>
              </a:ext>
            </a:extLst>
          </p:cNvPr>
          <p:cNvSpPr txBox="1"/>
          <p:nvPr/>
        </p:nvSpPr>
        <p:spPr>
          <a:xfrm>
            <a:off x="1073467" y="2425400"/>
            <a:ext cx="3151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prepostprocess-cpu.sh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50626D1-D857-D7F9-B5FC-4F2D45679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7" y="4532263"/>
            <a:ext cx="2428875" cy="19335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72CA150-37EF-B59B-3EAD-04BCE510F794}"/>
              </a:ext>
            </a:extLst>
          </p:cNvPr>
          <p:cNvSpPr txBox="1"/>
          <p:nvPr/>
        </p:nvSpPr>
        <p:spPr>
          <a:xfrm>
            <a:off x="1073467" y="4089499"/>
            <a:ext cx="3151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postvis-prestress.sh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D83AE75B-CB30-26CC-43A3-3DB24557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759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866EE7-CE82-8C0E-DC5F-FEB311A5A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263" y="1027906"/>
            <a:ext cx="3572548" cy="552064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C48F4AF-C2F2-B740-78B8-3D1263307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WALL PRESTRESS GENERATION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648B75-7F00-E133-207E-DA8F38EA4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Post-prestress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E368ED7-F1CB-1E98-E176-053A94378DAE}"/>
              </a:ext>
            </a:extLst>
          </p:cNvPr>
          <p:cNvSpPr/>
          <p:nvPr/>
        </p:nvSpPr>
        <p:spPr>
          <a:xfrm>
            <a:off x="5181600" y="4450080"/>
            <a:ext cx="772905" cy="4876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7F3317C-AAAC-29E6-29C3-1195CA243B3C}"/>
              </a:ext>
            </a:extLst>
          </p:cNvPr>
          <p:cNvGrpSpPr/>
          <p:nvPr/>
        </p:nvGrpSpPr>
        <p:grpSpPr>
          <a:xfrm>
            <a:off x="7069193" y="2769021"/>
            <a:ext cx="2821577" cy="134993"/>
            <a:chOff x="6496594" y="3866301"/>
            <a:chExt cx="2821577" cy="13499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3E287AA-1407-2F6B-DB18-226C464DC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435" b="-1"/>
            <a:stretch/>
          </p:blipFill>
          <p:spPr>
            <a:xfrm>
              <a:off x="6599662" y="3866301"/>
              <a:ext cx="2629267" cy="134993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9193FE2-8497-1EE0-D3F9-908390D3B745}"/>
                </a:ext>
              </a:extLst>
            </p:cNvPr>
            <p:cNvSpPr/>
            <p:nvPr/>
          </p:nvSpPr>
          <p:spPr>
            <a:xfrm>
              <a:off x="6496594" y="3866301"/>
              <a:ext cx="2821577" cy="1349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F3735CD-FC0D-AD85-99A4-5B1ECD1C42AC}"/>
              </a:ext>
            </a:extLst>
          </p:cNvPr>
          <p:cNvCxnSpPr>
            <a:cxnSpLocks/>
            <a:stCxn id="9" idx="1"/>
            <a:endCxn id="8" idx="7"/>
          </p:cNvCxnSpPr>
          <p:nvPr/>
        </p:nvCxnSpPr>
        <p:spPr>
          <a:xfrm flipH="1">
            <a:off x="5841316" y="2836518"/>
            <a:ext cx="1227877" cy="168498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2120605-30BF-83B8-92A9-860F7F0B807F}"/>
              </a:ext>
            </a:extLst>
          </p:cNvPr>
          <p:cNvSpPr txBox="1"/>
          <p:nvPr/>
        </p:nvSpPr>
        <p:spPr>
          <a:xfrm>
            <a:off x="6997368" y="3429000"/>
            <a:ext cx="4193146" cy="253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b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</a:br>
            <a:r>
              <a:rPr lang="en-US" altLang="zh-CN" b="0" i="0" dirty="0">
                <a:solidFill>
                  <a:srgbClr val="10121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Check whether the obtained displacement field from wall prestress solver is consistent with the given tolerance.</a:t>
            </a:r>
          </a:p>
          <a:p>
            <a:pPr>
              <a:lnSpc>
                <a:spcPct val="150000"/>
              </a:lnSpc>
            </a:pP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A20ABDBC-6892-D6B3-4D33-B29E40FE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797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949AD-7722-52D0-85C2-C51A30372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WALL PRESTRESS GENERATION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989D52B-E46F-19DD-958C-14F7EF550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5" y="1219642"/>
            <a:ext cx="3239588" cy="5006124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3E03458-AFB0-5468-B9E0-C7B6B6D3841A}"/>
              </a:ext>
            </a:extLst>
          </p:cNvPr>
          <p:cNvSpPr txBox="1"/>
          <p:nvPr/>
        </p:nvSpPr>
        <p:spPr>
          <a:xfrm>
            <a:off x="1067889" y="6256042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Prestress flow field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4EB4814-9223-CC14-77E4-32B9CC341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420" y="1239754"/>
            <a:ext cx="3246166" cy="501628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EFAF18F-4665-A1BE-8A8A-1D5E4EFCB1DA}"/>
              </a:ext>
            </a:extLst>
          </p:cNvPr>
          <p:cNvSpPr txBox="1"/>
          <p:nvPr/>
        </p:nvSpPr>
        <p:spPr>
          <a:xfrm>
            <a:off x="5622472" y="6256042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CFD flow field in 5.3295s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D7CC5F-D4B4-5F63-0CB4-14B51BC0F71A}"/>
              </a:ext>
            </a:extLst>
          </p:cNvPr>
          <p:cNvSpPr txBox="1"/>
          <p:nvPr/>
        </p:nvSpPr>
        <p:spPr>
          <a:xfrm>
            <a:off x="9044050" y="2295316"/>
            <a:ext cx="2521100" cy="4197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b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</a:br>
            <a:r>
              <a:rPr lang="en-US" altLang="zh-CN" b="0" i="0" dirty="0">
                <a:solidFill>
                  <a:srgbClr val="10121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Check whether the flow field when solving the prestress is consistent with the flow field at the restart moment selected in the previous CFD analysis.</a:t>
            </a:r>
          </a:p>
          <a:p>
            <a:pPr>
              <a:lnSpc>
                <a:spcPct val="150000"/>
              </a:lnSpc>
            </a:pP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9398951E-BA08-17FD-A447-D1420729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790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4C347-9B5B-705A-C95E-6F73A44B3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FSI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B1445C-0936-2522-D181-F7B6D96DB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FSI-unsteady:</a:t>
            </a: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8CBA51-8FF2-2189-883E-5433CDCFC6D8}"/>
              </a:ext>
            </a:extLst>
          </p:cNvPr>
          <p:cNvSpPr txBox="1"/>
          <p:nvPr/>
        </p:nvSpPr>
        <p:spPr>
          <a:xfrm>
            <a:off x="2749911" y="5129133"/>
            <a:ext cx="13436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fsiBC_type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cpu_size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40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F5955C-AF22-C369-2968-D0412561F6C0}"/>
              </a:ext>
            </a:extLst>
          </p:cNvPr>
          <p:cNvSpPr txBox="1"/>
          <p:nvPr/>
        </p:nvSpPr>
        <p:spPr>
          <a:xfrm>
            <a:off x="4234676" y="5129132"/>
            <a:ext cx="59380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wall is set to be deformable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be the same as the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size used for wall prestress generation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7BC17F6-8F44-4431-7C20-DDE6C5D20D1D}"/>
              </a:ext>
            </a:extLst>
          </p:cNvPr>
          <p:cNvSpPr txBox="1"/>
          <p:nvPr/>
        </p:nvSpPr>
        <p:spPr>
          <a:xfrm>
            <a:off x="2749911" y="3483836"/>
            <a:ext cx="274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preprocess_fsi.sh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82A50E-D677-F72F-7E8D-9DD5F700C6F5}"/>
              </a:ext>
            </a:extLst>
          </p:cNvPr>
          <p:cNvSpPr txBox="1"/>
          <p:nvPr/>
        </p:nvSpPr>
        <p:spPr>
          <a:xfrm>
            <a:off x="2749911" y="2931538"/>
            <a:ext cx="100194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necessary files: mesh files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6794318-E1CF-7300-1500-CFD7663A56D4}"/>
              </a:ext>
            </a:extLst>
          </p:cNvPr>
          <p:cNvSpPr txBox="1"/>
          <p:nvPr/>
        </p:nvSpPr>
        <p:spPr>
          <a:xfrm>
            <a:off x="3501003" y="1802987"/>
            <a:ext cx="5453429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we can rerun the preprocessor to assign boundary conditions for the deformable wall simulation.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899E744-48FC-8EAB-12B7-BF8C2628B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548" y="3964706"/>
            <a:ext cx="6372225" cy="885825"/>
          </a:xfrm>
          <a:prstGeom prst="rect">
            <a:avLst/>
          </a:prstGeom>
        </p:spPr>
      </p:pic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270C6F33-62DF-9D8A-D8DD-0A97FEAE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119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E1A66-5D48-FA4E-B5B2-2975207E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FSI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4B1DE5-E31D-23E8-CEFA-B1873C33B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FSI-unsteady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B0C9EC-0B28-C127-3EF3-265E5D1178F5}"/>
              </a:ext>
            </a:extLst>
          </p:cNvPr>
          <p:cNvSpPr/>
          <p:nvPr/>
        </p:nvSpPr>
        <p:spPr>
          <a:xfrm>
            <a:off x="1987063" y="3722420"/>
            <a:ext cx="3332738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CEDA28-3F4B-F292-D9C6-362E5E0962CE}"/>
              </a:ext>
            </a:extLst>
          </p:cNvPr>
          <p:cNvSpPr txBox="1"/>
          <p:nvPr/>
        </p:nvSpPr>
        <p:spPr>
          <a:xfrm>
            <a:off x="7697518" y="3722420"/>
            <a:ext cx="3131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the </a:t>
            </a:r>
            <a:r>
              <a:rPr lang="en-US" altLang="zh-CN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prestress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obtained from wall prestress </a:t>
            </a:r>
            <a:r>
              <a:rPr lang="en-US" altLang="zh-CN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solver</a:t>
            </a:r>
            <a:endParaRPr lang="zh-CN" alt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B819CD-3529-8589-2389-ED79F5E7E61A}"/>
              </a:ext>
            </a:extLst>
          </p:cNvPr>
          <p:cNvSpPr/>
          <p:nvPr/>
        </p:nvSpPr>
        <p:spPr>
          <a:xfrm>
            <a:off x="1534198" y="4891912"/>
            <a:ext cx="4077507" cy="14610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45CE2B7-3286-87BC-06A4-21D2C549A1F2}"/>
              </a:ext>
            </a:extLst>
          </p:cNvPr>
          <p:cNvSpPr/>
          <p:nvPr/>
        </p:nvSpPr>
        <p:spPr>
          <a:xfrm>
            <a:off x="7595305" y="3681283"/>
            <a:ext cx="3200489" cy="7286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2DD12F85-F258-7EE0-48FE-24BB0F38BC7E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5319801" y="3907086"/>
            <a:ext cx="2275504" cy="13850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0A28836B-0F96-E533-7F37-95077D322045}"/>
              </a:ext>
            </a:extLst>
          </p:cNvPr>
          <p:cNvSpPr txBox="1"/>
          <p:nvPr/>
        </p:nvSpPr>
        <p:spPr>
          <a:xfrm>
            <a:off x="7747972" y="4979680"/>
            <a:ext cx="3047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of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-unsteady analysis saved as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SOL_re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C84413-3544-FAE8-6954-81EDF218A5C0}"/>
              </a:ext>
            </a:extLst>
          </p:cNvPr>
          <p:cNvSpPr/>
          <p:nvPr/>
        </p:nvSpPr>
        <p:spPr>
          <a:xfrm>
            <a:off x="7645760" y="4900213"/>
            <a:ext cx="2882882" cy="8195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B30FFEE-4AD5-E6FF-F728-72F2B69CF9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6" r="6727"/>
          <a:stretch/>
        </p:blipFill>
        <p:spPr>
          <a:xfrm>
            <a:off x="1885004" y="4953925"/>
            <a:ext cx="3669193" cy="1384948"/>
          </a:xfrm>
          <a:prstGeom prst="rect">
            <a:avLst/>
          </a:prstGeom>
        </p:spPr>
      </p:pic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D70CDFE2-E926-71C2-4FCD-358A659DA9A0}"/>
              </a:ext>
            </a:extLst>
          </p:cNvPr>
          <p:cNvCxnSpPr>
            <a:stCxn id="10" idx="3"/>
            <a:endCxn id="23" idx="1"/>
          </p:cNvCxnSpPr>
          <p:nvPr/>
        </p:nvCxnSpPr>
        <p:spPr>
          <a:xfrm flipV="1">
            <a:off x="5611705" y="5309968"/>
            <a:ext cx="2034055" cy="3124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A4501445-DB85-F361-F377-92FF2035A65A}"/>
              </a:ext>
            </a:extLst>
          </p:cNvPr>
          <p:cNvSpPr txBox="1"/>
          <p:nvPr/>
        </p:nvSpPr>
        <p:spPr>
          <a:xfrm>
            <a:off x="1431985" y="3169205"/>
            <a:ext cx="7108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the prestress_pxxxxx.h5 files from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previous wall prestress </a:t>
            </a:r>
            <a:r>
              <a:rPr lang="en-US" altLang="zh-CN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5A1F947-5ADA-1586-627A-60AE0F96DFC1}"/>
              </a:ext>
            </a:extLst>
          </p:cNvPr>
          <p:cNvSpPr txBox="1"/>
          <p:nvPr/>
        </p:nvSpPr>
        <p:spPr>
          <a:xfrm>
            <a:off x="1534198" y="4381029"/>
            <a:ext cx="6158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and rename the SOL to the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SOL_re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the CFD analysis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1F2C61-7BFD-5680-1031-E7BFA30FD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400" y="3781296"/>
            <a:ext cx="3200400" cy="228600"/>
          </a:xfrm>
          <a:prstGeom prst="rect">
            <a:avLst/>
          </a:prstGeom>
        </p:spPr>
      </p:pic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4AD7D2DA-0932-32BF-3C17-D09377CE1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681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ECD51-7636-B703-F866-196822B1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FSI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F88B3C-CC8C-7A9B-0CE6-1371E8353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140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FSI-unsteady</a:t>
            </a:r>
          </a:p>
          <a:p>
            <a:pPr lvl="1">
              <a:lnSpc>
                <a:spcPct val="150000"/>
              </a:lnSpc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Slove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fsi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-unsteady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1559DA-21B6-E717-9A40-DE549598935F}"/>
              </a:ext>
            </a:extLst>
          </p:cNvPr>
          <p:cNvSpPr txBox="1"/>
          <p:nvPr/>
        </p:nvSpPr>
        <p:spPr>
          <a:xfrm>
            <a:off x="5173311" y="2237798"/>
            <a:ext cx="184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fsi_unsteady.sh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AB70F3-30F4-892A-86EC-5056BF45DB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"/>
          <a:stretch/>
        </p:blipFill>
        <p:spPr>
          <a:xfrm>
            <a:off x="5223025" y="2700924"/>
            <a:ext cx="6400800" cy="34275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9299FC3-8BB1-8592-B167-EB02951EB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63" y="6131356"/>
            <a:ext cx="1800225" cy="5334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66715AC-B3BD-5081-8FE1-F9D906924B37}"/>
              </a:ext>
            </a:extLst>
          </p:cNvPr>
          <p:cNvSpPr/>
          <p:nvPr/>
        </p:nvSpPr>
        <p:spPr>
          <a:xfrm>
            <a:off x="5218462" y="4083857"/>
            <a:ext cx="1622121" cy="1364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E3A5569-B322-4430-D5E4-58CC515EE15D}"/>
              </a:ext>
            </a:extLst>
          </p:cNvPr>
          <p:cNvSpPr txBox="1"/>
          <p:nvPr/>
        </p:nvSpPr>
        <p:spPr>
          <a:xfrm>
            <a:off x="346195" y="2865057"/>
            <a:ext cx="2171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load_ps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BCEEF1D-079C-1259-4499-738F7D0F1E18}"/>
              </a:ext>
            </a:extLst>
          </p:cNvPr>
          <p:cNvSpPr txBox="1"/>
          <p:nvPr/>
        </p:nvSpPr>
        <p:spPr>
          <a:xfrm>
            <a:off x="1686856" y="2865057"/>
            <a:ext cx="3780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wall loads the prestress, which is balancing with the fluid pressure.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14BEA72-EDDB-C054-3E5F-988F843D0732}"/>
              </a:ext>
            </a:extLst>
          </p:cNvPr>
          <p:cNvSpPr/>
          <p:nvPr/>
        </p:nvSpPr>
        <p:spPr>
          <a:xfrm>
            <a:off x="8044396" y="5270819"/>
            <a:ext cx="1951893" cy="1670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B579B85-8DED-C3A8-6354-6923FB454735}"/>
              </a:ext>
            </a:extLst>
          </p:cNvPr>
          <p:cNvSpPr txBox="1"/>
          <p:nvPr/>
        </p:nvSpPr>
        <p:spPr>
          <a:xfrm>
            <a:off x="346195" y="3640878"/>
            <a:ext cx="21713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-restart time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ksp_rtol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ksp_atol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ksp_max_it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C93C444-653B-79C2-EEAE-6D2C9794E22A}"/>
              </a:ext>
            </a:extLst>
          </p:cNvPr>
          <p:cNvSpPr txBox="1"/>
          <p:nvPr/>
        </p:nvSpPr>
        <p:spPr>
          <a:xfrm>
            <a:off x="1656300" y="3618948"/>
            <a:ext cx="3593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be the same as the restart time in the CFD analysis chosen for generating wall prestress.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12E663B-A41E-B989-375B-0A4D18ED640E}"/>
              </a:ext>
            </a:extLst>
          </p:cNvPr>
          <p:cNvSpPr txBox="1"/>
          <p:nvPr/>
        </p:nvSpPr>
        <p:spPr>
          <a:xfrm>
            <a:off x="1654019" y="4603369"/>
            <a:ext cx="3593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the convergence criterion relative tolerance for linear iteration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F42DBC4-A1C2-2183-6310-9191DBEF3B6D}"/>
              </a:ext>
            </a:extLst>
          </p:cNvPr>
          <p:cNvSpPr txBox="1"/>
          <p:nvPr/>
        </p:nvSpPr>
        <p:spPr>
          <a:xfrm>
            <a:off x="1654019" y="5313151"/>
            <a:ext cx="3593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the convergence criterion absolute tolerance for linear iteration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612C28E-3980-F78E-4587-73E12FF8230A}"/>
              </a:ext>
            </a:extLst>
          </p:cNvPr>
          <p:cNvSpPr txBox="1"/>
          <p:nvPr/>
        </p:nvSpPr>
        <p:spPr>
          <a:xfrm>
            <a:off x="1654019" y="6075594"/>
            <a:ext cx="3593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the maximum number of linear iterations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8C8DEC55-399B-9B2E-4334-297474BC0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669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208451B-B569-1CCE-CF3E-9E19457AE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6" y="2201052"/>
            <a:ext cx="4232280" cy="449868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BE0FA44-4F61-44BB-A722-379BC213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FSI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07C092-7AAE-EC42-EF3D-D0BA035F7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693"/>
            <a:ext cx="10515600" cy="4498682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FSI-unsteady: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4BB3F2-1513-57BD-9A87-9D071E1F3D40}"/>
              </a:ext>
            </a:extLst>
          </p:cNvPr>
          <p:cNvSpPr txBox="1"/>
          <p:nvPr/>
        </p:nvSpPr>
        <p:spPr>
          <a:xfrm>
            <a:off x="5008111" y="2026205"/>
            <a:ext cx="159480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inflow_type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inflow_file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E86BF8-2E69-4838-F308-4BE111AAA453}"/>
              </a:ext>
            </a:extLst>
          </p:cNvPr>
          <p:cNvSpPr txBox="1"/>
          <p:nvPr/>
        </p:nvSpPr>
        <p:spPr>
          <a:xfrm>
            <a:off x="6523404" y="2026205"/>
            <a:ext cx="52068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012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600" b="0" i="0" dirty="0">
                <a:solidFill>
                  <a:srgbClr val="10121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inlet flow is defined fluctuant pulsatile flow</a:t>
            </a:r>
          </a:p>
          <a:p>
            <a:endParaRPr lang="en-US" altLang="zh-CN" sz="1600" dirty="0">
              <a:solidFill>
                <a:srgbClr val="1012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solidFill>
                  <a:srgbClr val="1012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specifies the inflow in terms of </a:t>
            </a:r>
            <a:r>
              <a:rPr lang="en-US" altLang="zh-CN" sz="1600" dirty="0" err="1">
                <a:solidFill>
                  <a:srgbClr val="1012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</a:t>
            </a:r>
            <a:r>
              <a:rPr lang="en-US" altLang="zh-CN" sz="1600" dirty="0">
                <a:solidFill>
                  <a:srgbClr val="1012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series by reading files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CB854E-120A-8D9A-DEE2-73B799BCC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024" y="1640218"/>
            <a:ext cx="6725589" cy="181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2332498-B3E4-0B6B-A676-482A299F0E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977" y="3233990"/>
            <a:ext cx="5980521" cy="295114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178F34-67CB-2D06-625D-DE4746E4C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595F0A-BAEA-6771-F825-711238751843}"/>
              </a:ext>
            </a:extLst>
          </p:cNvPr>
          <p:cNvSpPr txBox="1"/>
          <p:nvPr/>
        </p:nvSpPr>
        <p:spPr>
          <a:xfrm>
            <a:off x="545566" y="1856527"/>
            <a:ext cx="3509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Eg.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multiple_inlets_inflow_fourier_series2.txt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424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C50819-A43D-B94F-ED9D-E20336B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FSI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A10533-34CA-C417-255A-B08AEE7FF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FSI-unsteady: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77ADE2-CD3F-1FD8-715A-2E307156AFD2}"/>
              </a:ext>
            </a:extLst>
          </p:cNvPr>
          <p:cNvSpPr txBox="1"/>
          <p:nvPr/>
        </p:nvSpPr>
        <p:spPr>
          <a:xfrm>
            <a:off x="1108637" y="2892480"/>
            <a:ext cx="15948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lpn_file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6BBAA4-9AF8-0990-03D9-698C685A1C55}"/>
              </a:ext>
            </a:extLst>
          </p:cNvPr>
          <p:cNvSpPr txBox="1"/>
          <p:nvPr/>
        </p:nvSpPr>
        <p:spPr>
          <a:xfrm>
            <a:off x="2623930" y="2892480"/>
            <a:ext cx="3583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012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defines the LPN data for the outlets. </a:t>
            </a:r>
          </a:p>
          <a:p>
            <a:endParaRPr lang="en-US" altLang="zh-CN" dirty="0">
              <a:solidFill>
                <a:srgbClr val="1012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7D39C1-1BA1-C283-EA53-720CF28A1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11" y="2538437"/>
            <a:ext cx="2681211" cy="22103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CA083DF-BEB3-43AD-1A5A-BE23EBB81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58" y="3753760"/>
            <a:ext cx="4333875" cy="138112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81BFFD-4C0B-D6DF-CB10-10D5F13C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489" y="2346070"/>
            <a:ext cx="5036748" cy="293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670EFF-F185-4124-05D7-35CC1984D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0EA1DF-91E0-7480-45BB-2CB1252DA288}"/>
              </a:ext>
            </a:extLst>
          </p:cNvPr>
          <p:cNvSpPr txBox="1"/>
          <p:nvPr/>
        </p:nvSpPr>
        <p:spPr>
          <a:xfrm>
            <a:off x="1178611" y="3312972"/>
            <a:ext cx="1773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Eg.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lpn_rcr_input2.txt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962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F3E54-DB03-7203-F3BD-68094AD3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FSI ANALYSIS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DEF07E0-A2FE-D1CB-A9E5-2FE3D113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104" y="5995061"/>
            <a:ext cx="523948" cy="16194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2CEFED4-21A8-2B5F-0497-BBF87A397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502" y="6023769"/>
            <a:ext cx="523948" cy="1619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E8B89AB-3331-93FE-3041-79D8453F6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47" y="3513860"/>
            <a:ext cx="295316" cy="101931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B3E52FE-D537-B90C-4189-39DA58CD7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811" y="3420430"/>
            <a:ext cx="284049" cy="1325563"/>
          </a:xfrm>
          <a:prstGeom prst="rect">
            <a:avLst/>
          </a:prstGeom>
        </p:spPr>
      </p:pic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A26FCF20-6930-0E42-E91E-ED782D5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C4B633-2A4D-CEFE-708A-CB31346ED0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67" y="2000472"/>
            <a:ext cx="5429250" cy="4000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7367C2-DA98-6E1B-1737-A0C018AB3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354" y="2000472"/>
            <a:ext cx="54292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06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CF2AC6-216B-7A56-6701-57E023C3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B28D5A-AD77-42C2-A63B-1C2F7010F4EE}"/>
              </a:ext>
            </a:extLst>
          </p:cNvPr>
          <p:cNvSpPr txBox="1"/>
          <p:nvPr/>
        </p:nvSpPr>
        <p:spPr>
          <a:xfrm>
            <a:off x="5185112" y="6483695"/>
            <a:ext cx="1399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pipeline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A9062F-B998-8D3C-FF23-F3C9CB829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48" y="358265"/>
            <a:ext cx="4801270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35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9622E4-5E5A-74B2-78EE-938611270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FSI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D0F09C-548F-BE44-6D67-0EE993B75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fsi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-unsteady: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BD8CBA-B4CE-5089-0E2F-DB69C7EA969F}"/>
              </a:ext>
            </a:extLst>
          </p:cNvPr>
          <p:cNvSpPr txBox="1"/>
          <p:nvPr/>
        </p:nvSpPr>
        <p:spPr>
          <a:xfrm>
            <a:off x="951062" y="2428543"/>
            <a:ext cx="2076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741366-92EF-6C30-5C29-B7E363F39DAD}"/>
              </a:ext>
            </a:extLst>
          </p:cNvPr>
          <p:cNvSpPr txBox="1"/>
          <p:nvPr/>
        </p:nvSpPr>
        <p:spPr>
          <a:xfrm>
            <a:off x="5179444" y="2500938"/>
            <a:ext cx="62872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Repartition the mesh:</a:t>
            </a:r>
            <a:endParaRPr lang="en-US" altLang="zh-CN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necessary files: original geometry files,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preprocessor_cmd.h5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specify the number of CPUs for postprocessing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5F75DEA-DCED-A1A9-D802-556CC4B7DC31}"/>
              </a:ext>
            </a:extLst>
          </p:cNvPr>
          <p:cNvSpPr txBox="1"/>
          <p:nvPr/>
        </p:nvSpPr>
        <p:spPr>
          <a:xfrm>
            <a:off x="5179444" y="4039431"/>
            <a:ext cx="6901574" cy="253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Visualize the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necessary files:  epart.h5, node_mapping_p.h5, node_mapping_v.h5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altLang="zh-CN" dirty="0" err="1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ppart</a:t>
            </a:r>
            <a:r>
              <a:rPr lang="en-US" altLang="zh-CN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folder (postprocessing mesh partitioning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generated hdf5 files), solution files, solver_cmd.h5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the solution files to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vtk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files, from time step 0 to 9000,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with incremental step being 50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8B2649-BFEE-42FB-8E98-C1F046EB8F13}"/>
              </a:ext>
            </a:extLst>
          </p:cNvPr>
          <p:cNvSpPr txBox="1"/>
          <p:nvPr/>
        </p:nvSpPr>
        <p:spPr>
          <a:xfrm>
            <a:off x="1074707" y="2293606"/>
            <a:ext cx="3151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prepostprocess-cpu.sh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9EF0F6-CB9E-FB6A-1262-18F3949D9DFF}"/>
              </a:ext>
            </a:extLst>
          </p:cNvPr>
          <p:cNvSpPr txBox="1"/>
          <p:nvPr/>
        </p:nvSpPr>
        <p:spPr>
          <a:xfrm>
            <a:off x="1093289" y="3885542"/>
            <a:ext cx="3151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post-fsi.sh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B80D726-905A-C6A8-9DC4-AB4ED23ED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84" y="2803225"/>
            <a:ext cx="3762375" cy="8858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7BD2D7D-D907-A055-0ABF-48962607B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08" y="4409164"/>
            <a:ext cx="2495550" cy="1562100"/>
          </a:xfrm>
          <a:prstGeom prst="rect">
            <a:avLst/>
          </a:prstGeom>
        </p:spPr>
      </p:pic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2DDECE06-A0C5-D82B-0ED3-32B5962F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693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1964BD-078D-B482-2DB4-DD5D2CFAC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FSI ANALYSIS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D540D28-B993-5C8B-CD88-D245A54D1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7" name="dsip2">
            <a:hlinkClick r:id="" action="ppaction://media"/>
            <a:extLst>
              <a:ext uri="{FF2B5EF4-FFF2-40B4-BE49-F238E27FC236}">
                <a16:creationId xmlns:a16="http://schemas.microsoft.com/office/drawing/2014/main" id="{4485943A-C290-91A4-B812-1466B882CDE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2005012"/>
            <a:ext cx="5850103" cy="4487863"/>
          </a:xfrm>
        </p:spPr>
      </p:pic>
      <p:pic>
        <p:nvPicPr>
          <p:cNvPr id="4" name="velo2">
            <a:hlinkClick r:id="" action="ppaction://media"/>
            <a:extLst>
              <a:ext uri="{FF2B5EF4-FFF2-40B4-BE49-F238E27FC236}">
                <a16:creationId xmlns:a16="http://schemas.microsoft.com/office/drawing/2014/main" id="{A9F4FE0C-FE76-A221-03D1-4905DE6DABF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42245" y="1889024"/>
            <a:ext cx="6000993" cy="460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3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74492-878D-439A-AA0B-A3A9D1C2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630B45-F965-9FD5-2BF9-D413599CB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Arguments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5BE5E8-7597-CE56-01B9-E8C520D1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76111CA-AB34-9D71-8970-DB04B0D59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860" y="2429914"/>
            <a:ext cx="8336126" cy="422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51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74492-878D-439A-AA0B-A3A9D1C2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630B45-F965-9FD5-2BF9-D413599CB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Arguments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5BE5E8-7597-CE56-01B9-E8C520D1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039A26-F893-FD99-6201-D8E63900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451" y="2906752"/>
            <a:ext cx="8411749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01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74492-878D-439A-AA0B-A3A9D1C2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630B45-F965-9FD5-2BF9-D413599CB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Arguments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5BE5E8-7597-CE56-01B9-E8C520D1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6D2B78-0B41-17C1-1A84-1395B6007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498" y="2788813"/>
            <a:ext cx="7440063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32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74492-878D-439A-AA0B-A3A9D1C2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630B45-F965-9FD5-2BF9-D413599CB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Arguments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5BE5E8-7597-CE56-01B9-E8C520D1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9A0BAC-ADB6-0EB8-49A5-43B2E6C12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493" y="2659833"/>
            <a:ext cx="7297168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25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74492-878D-439A-AA0B-A3A9D1C2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630B45-F965-9FD5-2BF9-D413599CB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Arguments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5BE5E8-7597-CE56-01B9-E8C520D1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89FA07-2FC4-A038-DC39-31783A56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2595446"/>
            <a:ext cx="9107171" cy="16671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47992C-36ED-3A94-4BA6-C4A6601CD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50" y="4348099"/>
            <a:ext cx="9840698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13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E5C01C-D44F-5F51-B362-BDD013A8B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333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EEC06F-FB6A-AF34-8873-1FE25C338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3087"/>
            <a:ext cx="10515600" cy="4351338"/>
          </a:xfrm>
        </p:spPr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Refercence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BE37E1-C27C-16E4-455C-5DFB2AE9B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8" b="1"/>
          <a:stretch/>
        </p:blipFill>
        <p:spPr>
          <a:xfrm>
            <a:off x="2148247" y="2619653"/>
            <a:ext cx="7705725" cy="178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21364F-D776-844A-9B69-FABA0E1024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"/>
          <a:stretch/>
        </p:blipFill>
        <p:spPr>
          <a:xfrm>
            <a:off x="960777" y="4172788"/>
            <a:ext cx="5535303" cy="190508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F7DC906-BA35-8DB7-F71E-0A113C6EB286}"/>
              </a:ext>
            </a:extLst>
          </p:cNvPr>
          <p:cNvSpPr txBox="1"/>
          <p:nvPr/>
        </p:nvSpPr>
        <p:spPr>
          <a:xfrm>
            <a:off x="838200" y="2493673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Folder path: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右大括号 10">
            <a:extLst>
              <a:ext uri="{FF2B5EF4-FFF2-40B4-BE49-F238E27FC236}">
                <a16:creationId xmlns:a16="http://schemas.microsoft.com/office/drawing/2014/main" id="{F37A1F35-5CC2-0DE2-5033-EDC3A422BB03}"/>
              </a:ext>
            </a:extLst>
          </p:cNvPr>
          <p:cNvSpPr/>
          <p:nvPr/>
        </p:nvSpPr>
        <p:spPr>
          <a:xfrm rot="5400000">
            <a:off x="4784345" y="333036"/>
            <a:ext cx="91179" cy="5143057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8B0170B-E8DA-FEF3-4B58-873DE5709900}"/>
              </a:ext>
            </a:extLst>
          </p:cNvPr>
          <p:cNvSpPr txBox="1"/>
          <p:nvPr/>
        </p:nvSpPr>
        <p:spPr>
          <a:xfrm>
            <a:off x="4617376" y="2885990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FA71A21-B405-19B4-921D-00040D85EDF5}"/>
              </a:ext>
            </a:extLst>
          </p:cNvPr>
          <p:cNvSpPr/>
          <p:nvPr/>
        </p:nvSpPr>
        <p:spPr>
          <a:xfrm>
            <a:off x="838200" y="3963813"/>
            <a:ext cx="912963" cy="22747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D08DAF1-A2C9-AE23-61CC-F4E0FD2DF7F1}"/>
              </a:ext>
            </a:extLst>
          </p:cNvPr>
          <p:cNvSpPr txBox="1"/>
          <p:nvPr/>
        </p:nvSpPr>
        <p:spPr>
          <a:xfrm>
            <a:off x="838199" y="3305328"/>
            <a:ext cx="111093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build_shiyun_coorsemsh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cfd_linear2steady, 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cfd_unsteady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prestress,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fsi_unsteady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folder, 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corresponding to the four processes of the simulation.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0AA0647C-3C85-B337-E22C-200251437BAD}"/>
              </a:ext>
            </a:extLst>
          </p:cNvPr>
          <p:cNvCxnSpPr>
            <a:cxnSpLocks/>
            <a:stCxn id="13" idx="2"/>
          </p:cNvCxnSpPr>
          <p:nvPr/>
        </p:nvCxnSpPr>
        <p:spPr>
          <a:xfrm rot="5400000" flipH="1" flipV="1">
            <a:off x="5095227" y="2184172"/>
            <a:ext cx="253831" cy="7854922"/>
          </a:xfrm>
          <a:prstGeom prst="bentConnector3">
            <a:avLst>
              <a:gd name="adj1" fmla="val -9006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7E8DDE13-AA67-5737-BB8A-C6E6577E2F92}"/>
              </a:ext>
            </a:extLst>
          </p:cNvPr>
          <p:cNvSpPr/>
          <p:nvPr/>
        </p:nvSpPr>
        <p:spPr>
          <a:xfrm>
            <a:off x="8287282" y="4251888"/>
            <a:ext cx="1582615" cy="17506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灯片编号占位符 20">
            <a:extLst>
              <a:ext uri="{FF2B5EF4-FFF2-40B4-BE49-F238E27FC236}">
                <a16:creationId xmlns:a16="http://schemas.microsoft.com/office/drawing/2014/main" id="{BEC55D10-61EF-98A2-DF8A-9D2BCF33D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3D2E09-3DDD-6B9E-A204-62D278ED7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619" y="4296306"/>
            <a:ext cx="1407364" cy="9097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8720AF4-9430-E4ED-70E5-0E8CF5F6FD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619" y="5206039"/>
            <a:ext cx="720622" cy="74605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85D314B-48A5-AE18-152B-2A646DE2D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611" y="5217025"/>
            <a:ext cx="709721" cy="7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86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777E8E-144F-5DEA-5DA5-438FB6904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CFD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6C88D6-F875-4E27-05EF-2F7C4750D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27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Preprocessor :</a:t>
            </a:r>
          </a:p>
          <a:p>
            <a:pPr marL="457200" lvl="1" indent="0">
              <a:buNone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EFCDB47-8B26-320E-C1A3-111CE9A5B1B2}"/>
              </a:ext>
            </a:extLst>
          </p:cNvPr>
          <p:cNvSpPr txBox="1"/>
          <p:nvPr/>
        </p:nvSpPr>
        <p:spPr>
          <a:xfrm>
            <a:off x="2379928" y="2776606"/>
            <a:ext cx="2340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necessary files:</a:t>
            </a:r>
            <a:endParaRPr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B68978A-EC0F-80C4-8204-1CD96C7C504E}"/>
              </a:ext>
            </a:extLst>
          </p:cNvPr>
          <p:cNvGrpSpPr/>
          <p:nvPr/>
        </p:nvGrpSpPr>
        <p:grpSpPr>
          <a:xfrm>
            <a:off x="4288079" y="4381859"/>
            <a:ext cx="4350284" cy="1219200"/>
            <a:chOff x="447825" y="4017698"/>
            <a:chExt cx="4350284" cy="121920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8A46195-71BC-1A28-38ED-E7E623874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853"/>
            <a:stretch/>
          </p:blipFill>
          <p:spPr>
            <a:xfrm>
              <a:off x="447825" y="4017698"/>
              <a:ext cx="2067486" cy="1219200"/>
            </a:xfrm>
            <a:prstGeom prst="rect">
              <a:avLst/>
            </a:prstGeom>
          </p:spPr>
        </p:pic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65A16CD-801D-673E-8F19-266837F0DE07}"/>
                </a:ext>
              </a:extLst>
            </p:cNvPr>
            <p:cNvGrpSpPr/>
            <p:nvPr/>
          </p:nvGrpSpPr>
          <p:grpSpPr>
            <a:xfrm>
              <a:off x="2520901" y="4028346"/>
              <a:ext cx="2277208" cy="1160051"/>
              <a:chOff x="2355558" y="5134544"/>
              <a:chExt cx="2277208" cy="1160051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82C38B37-2EBF-8B79-4E6D-FBECD24A2AF5}"/>
                  </a:ext>
                </a:extLst>
              </p:cNvPr>
              <p:cNvGrpSpPr/>
              <p:nvPr/>
            </p:nvGrpSpPr>
            <p:grpSpPr>
              <a:xfrm>
                <a:off x="2355558" y="5134544"/>
                <a:ext cx="2171700" cy="1027323"/>
                <a:chOff x="4887743" y="4317849"/>
                <a:chExt cx="2171700" cy="1027323"/>
              </a:xfrm>
            </p:grpSpPr>
            <p:pic>
              <p:nvPicPr>
                <p:cNvPr id="5" name="图片 4">
                  <a:extLst>
                    <a:ext uri="{FF2B5EF4-FFF2-40B4-BE49-F238E27FC236}">
                      <a16:creationId xmlns:a16="http://schemas.microsoft.com/office/drawing/2014/main" id="{FEB7C965-5B2F-CBD4-D892-5871070615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59" t="30326" r="37074"/>
                <a:stretch/>
              </p:blipFill>
              <p:spPr>
                <a:xfrm>
                  <a:off x="4887743" y="4317849"/>
                  <a:ext cx="2171700" cy="849463"/>
                </a:xfrm>
                <a:prstGeom prst="rect">
                  <a:avLst/>
                </a:prstGeom>
              </p:spPr>
            </p:pic>
            <p:pic>
              <p:nvPicPr>
                <p:cNvPr id="8" name="图片 7">
                  <a:extLst>
                    <a:ext uri="{FF2B5EF4-FFF2-40B4-BE49-F238E27FC236}">
                      <a16:creationId xmlns:a16="http://schemas.microsoft.com/office/drawing/2014/main" id="{C9733A07-443E-63CE-3FAE-082C11CB4B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594" r="5259" b="85412"/>
                <a:stretch/>
              </p:blipFill>
              <p:spPr>
                <a:xfrm>
                  <a:off x="4935492" y="5167312"/>
                  <a:ext cx="2067486" cy="177860"/>
                </a:xfrm>
                <a:prstGeom prst="rect">
                  <a:avLst/>
                </a:prstGeom>
              </p:spPr>
            </p:pic>
          </p:grpSp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AD99CEE5-A18F-1924-DBA2-EA793CA2A1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953" t="28638" r="2842" b="58582"/>
              <a:stretch/>
            </p:blipFill>
            <p:spPr>
              <a:xfrm>
                <a:off x="2355558" y="6138775"/>
                <a:ext cx="2277208" cy="155820"/>
              </a:xfrm>
              <a:prstGeom prst="rect">
                <a:avLst/>
              </a:prstGeom>
            </p:spPr>
          </p:pic>
        </p:grp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988D177F-4570-C45B-7B6B-571A7B4D9D50}"/>
              </a:ext>
            </a:extLst>
          </p:cNvPr>
          <p:cNvSpPr txBox="1"/>
          <p:nvPr/>
        </p:nvSpPr>
        <p:spPr>
          <a:xfrm>
            <a:off x="4826941" y="3827403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outlet and inlet boundary mesh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F2027C5-FB2D-2DCC-C235-0A0C91F25AB2}"/>
              </a:ext>
            </a:extLst>
          </p:cNvPr>
          <p:cNvSpPr txBox="1"/>
          <p:nvPr/>
        </p:nvSpPr>
        <p:spPr>
          <a:xfrm>
            <a:off x="994107" y="3875822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wall boundary mesh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DD59E8F-16F4-FB48-764B-9F963623AF2F}"/>
              </a:ext>
            </a:extLst>
          </p:cNvPr>
          <p:cNvGrpSpPr/>
          <p:nvPr/>
        </p:nvGrpSpPr>
        <p:grpSpPr>
          <a:xfrm>
            <a:off x="1160055" y="4407637"/>
            <a:ext cx="2439745" cy="566408"/>
            <a:chOff x="5148165" y="3411415"/>
            <a:chExt cx="2439745" cy="566408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91F3BA3-4853-8024-D4BB-D704E8E910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59" t="14028" r="44588" b="70107"/>
            <a:stretch/>
          </p:blipFill>
          <p:spPr>
            <a:xfrm>
              <a:off x="5148165" y="3411415"/>
              <a:ext cx="1642720" cy="193431"/>
            </a:xfrm>
            <a:prstGeom prst="rect">
              <a:avLst/>
            </a:prstGeom>
          </p:spPr>
        </p:pic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A87B20AF-3DDA-95B0-7388-30031938B5C1}"/>
                </a:ext>
              </a:extLst>
            </p:cNvPr>
            <p:cNvGrpSpPr/>
            <p:nvPr/>
          </p:nvGrpSpPr>
          <p:grpSpPr>
            <a:xfrm>
              <a:off x="5148165" y="3599290"/>
              <a:ext cx="2439745" cy="378533"/>
              <a:chOff x="5148165" y="3599290"/>
              <a:chExt cx="2439745" cy="378533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46F37819-31D2-186E-92C9-126FAC2E91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425" t="14903" b="69707"/>
              <a:stretch/>
            </p:blipFill>
            <p:spPr>
              <a:xfrm>
                <a:off x="5148165" y="3599290"/>
                <a:ext cx="2439745" cy="187636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CAEFB5DC-7F3E-54C5-E86E-E29CA83E47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573" t="55945" r="10428" b="27709"/>
              <a:stretch/>
            </p:blipFill>
            <p:spPr>
              <a:xfrm>
                <a:off x="5148165" y="3778529"/>
                <a:ext cx="1714500" cy="199294"/>
              </a:xfrm>
              <a:prstGeom prst="rect">
                <a:avLst/>
              </a:prstGeom>
            </p:spPr>
          </p:pic>
        </p:grp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71E8EC8C-5CAF-F3E7-7E05-E57DD045111B}"/>
              </a:ext>
            </a:extLst>
          </p:cNvPr>
          <p:cNvSpPr txBox="1"/>
          <p:nvPr/>
        </p:nvSpPr>
        <p:spPr>
          <a:xfrm>
            <a:off x="9378937" y="3838850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 mesh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1779AB3-6272-58C3-1FF5-050043A3A3F6}"/>
              </a:ext>
            </a:extLst>
          </p:cNvPr>
          <p:cNvGrpSpPr/>
          <p:nvPr/>
        </p:nvGrpSpPr>
        <p:grpSpPr>
          <a:xfrm>
            <a:off x="9447104" y="4392507"/>
            <a:ext cx="1354017" cy="463701"/>
            <a:chOff x="6246732" y="4716464"/>
            <a:chExt cx="1354017" cy="46370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A2D7A23-8338-9D47-CC16-2A660A562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51" r="49531" b="84998"/>
            <a:stretch/>
          </p:blipFill>
          <p:spPr>
            <a:xfrm>
              <a:off x="6251331" y="4716464"/>
              <a:ext cx="1283677" cy="182901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66C3B49A-531A-B466-58CC-6D08E33D8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74" t="71166" r="17949" b="16772"/>
            <a:stretch/>
          </p:blipFill>
          <p:spPr>
            <a:xfrm>
              <a:off x="6246732" y="5033111"/>
              <a:ext cx="1239715" cy="147054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93893AC8-8DA0-0C84-0355-BFA149A8D9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92" t="45032" r="16364" b="44473"/>
            <a:stretch/>
          </p:blipFill>
          <p:spPr>
            <a:xfrm>
              <a:off x="6246732" y="4905166"/>
              <a:ext cx="1354017" cy="127945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29773E38-69C1-5ECA-644A-C8269888DDCC}"/>
              </a:ext>
            </a:extLst>
          </p:cNvPr>
          <p:cNvSpPr txBox="1"/>
          <p:nvPr/>
        </p:nvSpPr>
        <p:spPr>
          <a:xfrm>
            <a:off x="5601448" y="2776606"/>
            <a:ext cx="133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 files</a:t>
            </a:r>
            <a:endParaRPr lang="zh-CN" altLang="en-US" dirty="0"/>
          </a:p>
        </p:txBody>
      </p:sp>
      <p:sp>
        <p:nvSpPr>
          <p:cNvPr id="32" name="右大括号 31">
            <a:extLst>
              <a:ext uri="{FF2B5EF4-FFF2-40B4-BE49-F238E27FC236}">
                <a16:creationId xmlns:a16="http://schemas.microsoft.com/office/drawing/2014/main" id="{97623463-9142-2F33-F661-40A13452316E}"/>
              </a:ext>
            </a:extLst>
          </p:cNvPr>
          <p:cNvSpPr/>
          <p:nvPr/>
        </p:nvSpPr>
        <p:spPr>
          <a:xfrm rot="16200000">
            <a:off x="6078363" y="-637444"/>
            <a:ext cx="218955" cy="843182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灯片编号占位符 32">
            <a:extLst>
              <a:ext uri="{FF2B5EF4-FFF2-40B4-BE49-F238E27FC236}">
                <a16:creationId xmlns:a16="http://schemas.microsoft.com/office/drawing/2014/main" id="{12BC4265-A2BC-AA85-7230-0E2C182B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454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777E8E-144F-5DEA-5DA5-438FB6904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CFD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6C88D6-F875-4E27-05EF-2F7C4750D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Preprocessor :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proper boundary condition, do mesh partitioning</a:t>
            </a:r>
          </a:p>
          <a:p>
            <a:pPr lvl="1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FE2C6E-E168-EACE-92B3-D7588E285CA3}"/>
              </a:ext>
            </a:extLst>
          </p:cNvPr>
          <p:cNvSpPr txBox="1"/>
          <p:nvPr/>
        </p:nvSpPr>
        <p:spPr>
          <a:xfrm>
            <a:off x="1454328" y="4562391"/>
            <a:ext cx="134363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fsiBC_type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num_inlet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num_outlet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cpu_size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A42308-06AE-E29D-143E-2D1645353D3C}"/>
              </a:ext>
            </a:extLst>
          </p:cNvPr>
          <p:cNvSpPr txBox="1"/>
          <p:nvPr/>
        </p:nvSpPr>
        <p:spPr>
          <a:xfrm>
            <a:off x="2939093" y="4562390"/>
            <a:ext cx="70021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determines the wall is rigid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determines the number of inlets of the vascular domain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determines the number of inlets of the vascular domain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determines the number of CPUs you want to run for the analysis solver.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172847-061A-5E67-77AC-ACAEFE9DD56E}"/>
              </a:ext>
            </a:extLst>
          </p:cNvPr>
          <p:cNvSpPr txBox="1"/>
          <p:nvPr/>
        </p:nvSpPr>
        <p:spPr>
          <a:xfrm>
            <a:off x="1568628" y="3006582"/>
            <a:ext cx="184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preprocess_cfd.sh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C10F4CD-0F34-914A-83EA-22C9B4334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62" y="3488288"/>
            <a:ext cx="6391275" cy="904875"/>
          </a:xfrm>
          <a:prstGeom prst="rect">
            <a:avLst/>
          </a:prstGeom>
        </p:spPr>
      </p:pic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48E59416-4D26-69CF-F44C-97BA512A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93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F7D32B7-57E2-62CA-8E57-6A1F6AC824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"/>
          <a:stretch/>
        </p:blipFill>
        <p:spPr>
          <a:xfrm>
            <a:off x="212864" y="2725503"/>
            <a:ext cx="6370486" cy="31146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2463D88-7F85-9CEE-79DC-394B30F2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CFD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2699D6-80F7-36CA-F534-2B95BB86F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CFD-linear2steady (optional):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9BCD7B-A07F-562E-97E6-216859022D94}"/>
              </a:ext>
            </a:extLst>
          </p:cNvPr>
          <p:cNvSpPr txBox="1"/>
          <p:nvPr/>
        </p:nvSpPr>
        <p:spPr>
          <a:xfrm>
            <a:off x="108493" y="2350725"/>
            <a:ext cx="184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cfd2steady.sh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E3DDB3-2CF8-4E2D-1B3F-82D8A91D9B1E}"/>
              </a:ext>
            </a:extLst>
          </p:cNvPr>
          <p:cNvSpPr txBox="1"/>
          <p:nvPr/>
        </p:nvSpPr>
        <p:spPr>
          <a:xfrm>
            <a:off x="6651764" y="1625798"/>
            <a:ext cx="217136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init_step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final_time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nz_estimate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is_backward_euler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ttan_freq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sol_rec_freq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is_restart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restart_name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7DAEF9-88F5-A0B9-DA27-D66F7728F944}"/>
              </a:ext>
            </a:extLst>
          </p:cNvPr>
          <p:cNvSpPr txBox="1"/>
          <p:nvPr/>
        </p:nvSpPr>
        <p:spPr>
          <a:xfrm>
            <a:off x="8483727" y="1625798"/>
            <a:ext cx="3708273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the time step size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the end time of simulation 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the estimation of num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nonzeros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 rows for the tangent matrix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whether to use Backward Euler or Generalized-alpha method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the frequency of tangent matrix renewal 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the frequency of recoding the solution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whether runs restart process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the restart solution base name 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687206-4253-44E0-EC81-C43ED33E65EE}"/>
              </a:ext>
            </a:extLst>
          </p:cNvPr>
          <p:cNvSpPr/>
          <p:nvPr/>
        </p:nvSpPr>
        <p:spPr>
          <a:xfrm>
            <a:off x="212864" y="3429000"/>
            <a:ext cx="3730983" cy="3319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7522CC82-305F-A813-D18C-94D05574A9E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84862" y="2756978"/>
            <a:ext cx="728858" cy="615190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FD31A4ED-E156-D3CF-A423-4DCFEF09CAEF}"/>
              </a:ext>
            </a:extLst>
          </p:cNvPr>
          <p:cNvSpPr txBox="1"/>
          <p:nvPr/>
        </p:nvSpPr>
        <p:spPr>
          <a:xfrm>
            <a:off x="3476970" y="2421757"/>
            <a:ext cx="1816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parameters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87850D3-DA71-5324-CCE3-149E7ADC0BBE}"/>
              </a:ext>
            </a:extLst>
          </p:cNvPr>
          <p:cNvSpPr/>
          <p:nvPr/>
        </p:nvSpPr>
        <p:spPr>
          <a:xfrm>
            <a:off x="3476970" y="2488758"/>
            <a:ext cx="1767852" cy="2113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2C304E-A8F7-5E39-B4D1-48858EB55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438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63D88-7F85-9CEE-79DC-394B30F2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CFD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2699D6-80F7-36CA-F534-2B95BB86F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CFD-linear2steady (optional):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9BCD7B-A07F-562E-97E6-216859022D94}"/>
              </a:ext>
            </a:extLst>
          </p:cNvPr>
          <p:cNvSpPr txBox="1"/>
          <p:nvPr/>
        </p:nvSpPr>
        <p:spPr>
          <a:xfrm>
            <a:off x="108493" y="2350725"/>
            <a:ext cx="184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cfd2steady.sh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E3DDB3-2CF8-4E2D-1B3F-82D8A91D9B1E}"/>
              </a:ext>
            </a:extLst>
          </p:cNvPr>
          <p:cNvSpPr txBox="1"/>
          <p:nvPr/>
        </p:nvSpPr>
        <p:spPr>
          <a:xfrm>
            <a:off x="6643139" y="1690688"/>
            <a:ext cx="2171368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restart_index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restart_time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restart_step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nl_refreq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nl_rtol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nl_atol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nl_dtol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nl_maxits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7DAEF9-88F5-A0B9-DA27-D66F7728F944}"/>
              </a:ext>
            </a:extLst>
          </p:cNvPr>
          <p:cNvSpPr txBox="1"/>
          <p:nvPr/>
        </p:nvSpPr>
        <p:spPr>
          <a:xfrm>
            <a:off x="8270863" y="1685155"/>
            <a:ext cx="370827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the restart solution time index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the restart time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the restart simulation time step size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the frequency of tangent matrix renewal  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the convergence criterion relative tolerance for nonlinear iteration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the convergence criterion absolute tolerance for nonlinear iteration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the divergence criterion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the maximum number of nonlinear iterations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86E157-43E9-2D93-8F6E-FABBCA338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4BD63F9-2DBD-79D4-46D8-8167E0C660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"/>
          <a:stretch/>
        </p:blipFill>
        <p:spPr>
          <a:xfrm>
            <a:off x="212864" y="2725503"/>
            <a:ext cx="6370486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1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FF0F5E07-A65D-4755-8674-994A9C789A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74"/>
          <a:stretch/>
        </p:blipFill>
        <p:spPr>
          <a:xfrm>
            <a:off x="4132426" y="3763094"/>
            <a:ext cx="3927150" cy="295719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BE0FA44-4F61-44BB-A722-379BC213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CFD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07C092-7AAE-EC42-EF3D-D0BA035F7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462" y="2092569"/>
            <a:ext cx="10738338" cy="3853806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CFD-linear2steady (optional):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4BB3F2-1513-57BD-9A87-9D071E1F3D40}"/>
              </a:ext>
            </a:extLst>
          </p:cNvPr>
          <p:cNvSpPr txBox="1"/>
          <p:nvPr/>
        </p:nvSpPr>
        <p:spPr>
          <a:xfrm>
            <a:off x="8121121" y="3449750"/>
            <a:ext cx="2207573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inflow_type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inflow_file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inflow_thd_time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E86BF8-2E69-4838-F308-4BE111AAA453}"/>
              </a:ext>
            </a:extLst>
          </p:cNvPr>
          <p:cNvSpPr txBox="1"/>
          <p:nvPr/>
        </p:nvSpPr>
        <p:spPr>
          <a:xfrm>
            <a:off x="9687547" y="3480527"/>
            <a:ext cx="24222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1012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600" b="0" i="0" dirty="0">
                <a:solidFill>
                  <a:srgbClr val="10121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inlet flow is defined to linearly ramped up to steady state</a:t>
            </a:r>
          </a:p>
          <a:p>
            <a:endParaRPr lang="en-US" altLang="zh-CN" sz="1600" dirty="0">
              <a:solidFill>
                <a:srgbClr val="1012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solidFill>
                  <a:srgbClr val="1012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specifies the inflow in terms of </a:t>
            </a:r>
            <a:r>
              <a:rPr lang="en-US" altLang="zh-CN" sz="1600" dirty="0" err="1">
                <a:solidFill>
                  <a:srgbClr val="1012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</a:t>
            </a:r>
            <a:r>
              <a:rPr lang="en-US" altLang="zh-CN" sz="1600" dirty="0">
                <a:solidFill>
                  <a:srgbClr val="1012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series by reading files</a:t>
            </a:r>
          </a:p>
          <a:p>
            <a:endParaRPr lang="en-US" altLang="zh-CN" sz="1600" dirty="0">
              <a:solidFill>
                <a:srgbClr val="1012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for linearly increasing inflow to reach steady state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F005AA2-7DCF-149A-DFE4-914569A9AD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" b="49205"/>
          <a:stretch/>
        </p:blipFill>
        <p:spPr>
          <a:xfrm>
            <a:off x="195162" y="3720129"/>
            <a:ext cx="3875718" cy="304312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5C798B-6A9D-0A89-FE7E-A6F333E9B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A6ACFF-0B39-2030-04CC-04213A8D5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89440"/>
            <a:ext cx="6792273" cy="37152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69E189E-0DE4-6248-279A-0BFF943590F7}"/>
              </a:ext>
            </a:extLst>
          </p:cNvPr>
          <p:cNvSpPr txBox="1"/>
          <p:nvPr/>
        </p:nvSpPr>
        <p:spPr>
          <a:xfrm>
            <a:off x="108659" y="3326638"/>
            <a:ext cx="3509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Eg.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multiple_inlets_inflow_fourier_series2.txt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453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C50819-A43D-B94F-ED9D-E20336B7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CFD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A10533-34CA-C417-255A-B08AEE7FF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CFD-linear2steady (optional):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2AF961-83E1-BB8D-8C8D-3818A4EBE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12" y="2433664"/>
            <a:ext cx="3600953" cy="20957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377ADE2-CD3F-1FD8-715A-2E307156AFD2}"/>
              </a:ext>
            </a:extLst>
          </p:cNvPr>
          <p:cNvSpPr txBox="1"/>
          <p:nvPr/>
        </p:nvSpPr>
        <p:spPr>
          <a:xfrm>
            <a:off x="1108637" y="2778180"/>
            <a:ext cx="15948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lpn_file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6BBAA4-9AF8-0990-03D9-698C685A1C55}"/>
              </a:ext>
            </a:extLst>
          </p:cNvPr>
          <p:cNvSpPr txBox="1"/>
          <p:nvPr/>
        </p:nvSpPr>
        <p:spPr>
          <a:xfrm>
            <a:off x="2623930" y="2778180"/>
            <a:ext cx="3583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012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defines the LPN data for the outlets. </a:t>
            </a:r>
          </a:p>
          <a:p>
            <a:endParaRPr lang="en-US" altLang="zh-CN" dirty="0">
              <a:solidFill>
                <a:srgbClr val="1012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118563-41E2-E178-0102-A3092EC9D0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"/>
          <a:stretch/>
        </p:blipFill>
        <p:spPr>
          <a:xfrm>
            <a:off x="1211890" y="3792602"/>
            <a:ext cx="5623772" cy="178117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9DCB52E-B907-9E42-ECA4-ECD1A44052CC}"/>
              </a:ext>
            </a:extLst>
          </p:cNvPr>
          <p:cNvSpPr txBox="1"/>
          <p:nvPr/>
        </p:nvSpPr>
        <p:spPr>
          <a:xfrm>
            <a:off x="7556741" y="3260785"/>
            <a:ext cx="3583032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this stage, we need to generate a flow field during the diastolic period at steady state inflow</a:t>
            </a:r>
            <a:r>
              <a:rPr lang="en-US" altLang="zh-CN" dirty="0">
                <a:latin typeface="Cambria Math" panose="02040503050406030204" pitchFamily="18" charset="0"/>
              </a:rPr>
              <a:t>.</a:t>
            </a:r>
            <a:endParaRPr lang="en-US" altLang="zh-CN" b="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F4507A5-A1AE-758E-E115-D98D103C82D6}"/>
                  </a:ext>
                </a:extLst>
              </p:cNvPr>
              <p:cNvSpPr txBox="1"/>
              <p:nvPr/>
            </p:nvSpPr>
            <p:spPr>
              <a:xfrm>
                <a:off x="7590018" y="5161563"/>
                <a:ext cx="6094562" cy="4639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95918.4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mmHg</a:t>
                </a:r>
                <a:r>
                  <a:rPr lang="en-US" altLang="zh-CN" dirty="0"/>
                  <a:t>)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F4507A5-A1AE-758E-E115-D98D103C8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018" y="5161563"/>
                <a:ext cx="6094562" cy="463973"/>
              </a:xfrm>
              <a:prstGeom prst="rect">
                <a:avLst/>
              </a:prstGeom>
              <a:blipFill>
                <a:blip r:embed="rId5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0A82BF67-10D2-6603-399A-79C264FED936}"/>
              </a:ext>
            </a:extLst>
          </p:cNvPr>
          <p:cNvSpPr/>
          <p:nvPr/>
        </p:nvSpPr>
        <p:spPr>
          <a:xfrm>
            <a:off x="1211890" y="4813765"/>
            <a:ext cx="623811" cy="2083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8F66B956-3F36-1E51-9555-4F663BB1D09E}"/>
              </a:ext>
            </a:extLst>
          </p:cNvPr>
          <p:cNvCxnSpPr>
            <a:endCxn id="12" idx="1"/>
          </p:cNvCxnSpPr>
          <p:nvPr/>
        </p:nvCxnSpPr>
        <p:spPr>
          <a:xfrm>
            <a:off x="1835701" y="4916344"/>
            <a:ext cx="5754317" cy="477206"/>
          </a:xfrm>
          <a:prstGeom prst="bentConnector3">
            <a:avLst>
              <a:gd name="adj1" fmla="val 8926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EF28DEE1-995D-0CE8-99DB-C4DC48C06380}"/>
              </a:ext>
            </a:extLst>
          </p:cNvPr>
          <p:cNvSpPr/>
          <p:nvPr/>
        </p:nvSpPr>
        <p:spPr>
          <a:xfrm>
            <a:off x="7590018" y="5291783"/>
            <a:ext cx="2097214" cy="2819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77949D-B9C9-908B-D3EB-CF9D7CA4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A299-2A7C-4D8E-B850-F2C6BBEED5B2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EC24EDD-2505-C9F1-6414-FBE084BDFA95}"/>
              </a:ext>
            </a:extLst>
          </p:cNvPr>
          <p:cNvSpPr txBox="1"/>
          <p:nvPr/>
        </p:nvSpPr>
        <p:spPr>
          <a:xfrm>
            <a:off x="1178612" y="3288021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Eg.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lpn_pressure_input.txt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418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5549</TotalTime>
  <Words>1741</Words>
  <Application>Microsoft Office PowerPoint</Application>
  <PresentationFormat>宽屏</PresentationFormat>
  <Paragraphs>409</Paragraphs>
  <Slides>37</Slides>
  <Notes>19</Notes>
  <HiddenSlides>0</HiddenSlides>
  <MMClips>4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-apple-system</vt:lpstr>
      <vt:lpstr>PingFang SC</vt:lpstr>
      <vt:lpstr>等线</vt:lpstr>
      <vt:lpstr>等线 Light</vt:lpstr>
      <vt:lpstr>Arial</vt:lpstr>
      <vt:lpstr>Cambria Math</vt:lpstr>
      <vt:lpstr>Times New Roman</vt:lpstr>
      <vt:lpstr>Office 主题​​</vt:lpstr>
      <vt:lpstr>FSI Simulation  for pipeline</vt:lpstr>
      <vt:lpstr>CONTENT</vt:lpstr>
      <vt:lpstr>PowerPoint 演示文稿</vt:lpstr>
      <vt:lpstr>CFD ANALYSIS</vt:lpstr>
      <vt:lpstr>CFD ANALYSIS</vt:lpstr>
      <vt:lpstr>CFD ANALYSIS</vt:lpstr>
      <vt:lpstr>CFD ANALYSIS</vt:lpstr>
      <vt:lpstr>CFD ANALYSIS</vt:lpstr>
      <vt:lpstr>CFD ANALYSIS</vt:lpstr>
      <vt:lpstr>CFD ANALYSIS</vt:lpstr>
      <vt:lpstr>CFD ANALYSIS</vt:lpstr>
      <vt:lpstr>CFD ANALYSIS</vt:lpstr>
      <vt:lpstr>CFD ANALYSIS</vt:lpstr>
      <vt:lpstr>CFD ANALYSIS</vt:lpstr>
      <vt:lpstr>CFD ANALYSIS</vt:lpstr>
      <vt:lpstr>CFD ANALYSIS</vt:lpstr>
      <vt:lpstr>CFD ANALYSIS</vt:lpstr>
      <vt:lpstr>WALL PRESTRESS GENERATION</vt:lpstr>
      <vt:lpstr>WALL PRESTRESS GENERATION</vt:lpstr>
      <vt:lpstr>WALL PRESTRESS GENERATION</vt:lpstr>
      <vt:lpstr>WALL PRESTRESS GENERATION</vt:lpstr>
      <vt:lpstr>WALL PRESTRESS GENERATION</vt:lpstr>
      <vt:lpstr>WALL PRESTRESS GENERATION</vt:lpstr>
      <vt:lpstr>FSI ANALYSIS</vt:lpstr>
      <vt:lpstr>FSI ANALYSIS</vt:lpstr>
      <vt:lpstr>FSI ANALYSIS</vt:lpstr>
      <vt:lpstr>FSI ANALYSIS</vt:lpstr>
      <vt:lpstr>FSI ANALYSIS</vt:lpstr>
      <vt:lpstr>FSI ANALYSIS</vt:lpstr>
      <vt:lpstr>FSI ANALYSIS</vt:lpstr>
      <vt:lpstr>FSI ANALYSIS</vt:lpstr>
      <vt:lpstr>SUMMARY</vt:lpstr>
      <vt:lpstr>SUMMARY</vt:lpstr>
      <vt:lpstr>SUMMARY</vt:lpstr>
      <vt:lpstr>SUMMARY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荆 棘</dc:creator>
  <cp:lastModifiedBy>荆 棘</cp:lastModifiedBy>
  <cp:revision>571</cp:revision>
  <dcterms:created xsi:type="dcterms:W3CDTF">2022-10-24T07:57:37Z</dcterms:created>
  <dcterms:modified xsi:type="dcterms:W3CDTF">2022-11-04T02:37:08Z</dcterms:modified>
</cp:coreProperties>
</file>